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366" r:id="rId2"/>
    <p:sldId id="431" r:id="rId3"/>
    <p:sldId id="457" r:id="rId4"/>
    <p:sldId id="461" r:id="rId5"/>
    <p:sldId id="462" r:id="rId6"/>
    <p:sldId id="460" r:id="rId7"/>
    <p:sldId id="433" r:id="rId8"/>
    <p:sldId id="276" r:id="rId9"/>
    <p:sldId id="442" r:id="rId10"/>
    <p:sldId id="458" r:id="rId11"/>
    <p:sldId id="441" r:id="rId12"/>
    <p:sldId id="412" r:id="rId13"/>
    <p:sldId id="422" r:id="rId14"/>
    <p:sldId id="423" r:id="rId15"/>
    <p:sldId id="407" r:id="rId16"/>
    <p:sldId id="410" r:id="rId17"/>
    <p:sldId id="421" r:id="rId18"/>
    <p:sldId id="411" r:id="rId19"/>
    <p:sldId id="408" r:id="rId20"/>
    <p:sldId id="443" r:id="rId21"/>
    <p:sldId id="409" r:id="rId22"/>
    <p:sldId id="417" r:id="rId23"/>
    <p:sldId id="424" r:id="rId24"/>
    <p:sldId id="445" r:id="rId25"/>
    <p:sldId id="444" r:id="rId26"/>
    <p:sldId id="394" r:id="rId27"/>
    <p:sldId id="428" r:id="rId28"/>
    <p:sldId id="429" r:id="rId29"/>
    <p:sldId id="459" r:id="rId30"/>
    <p:sldId id="448" r:id="rId31"/>
    <p:sldId id="447" r:id="rId32"/>
    <p:sldId id="446" r:id="rId33"/>
    <p:sldId id="449" r:id="rId34"/>
    <p:sldId id="456" r:id="rId35"/>
    <p:sldId id="386" r:id="rId36"/>
    <p:sldId id="450" r:id="rId37"/>
    <p:sldId id="451" r:id="rId38"/>
    <p:sldId id="452" r:id="rId39"/>
    <p:sldId id="453" r:id="rId40"/>
    <p:sldId id="454" r:id="rId41"/>
    <p:sldId id="455" r:id="rId42"/>
    <p:sldId id="419"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2"/>
    <p:restoredTop sz="95768"/>
  </p:normalViewPr>
  <p:slideViewPr>
    <p:cSldViewPr snapToGrid="0" snapToObjects="1">
      <p:cViewPr varScale="1">
        <p:scale>
          <a:sx n="111" d="100"/>
          <a:sy n="111" d="100"/>
        </p:scale>
        <p:origin x="84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84099-3B81-49DA-A5CA-B3F1E791A29B}" type="doc">
      <dgm:prSet loTypeId="urn:microsoft.com/office/officeart/2005/8/layout/vList3#1" loCatId="list" qsTypeId="urn:microsoft.com/office/officeart/2005/8/quickstyle/simple1" qsCatId="simple" csTypeId="urn:microsoft.com/office/officeart/2005/8/colors/accent2_1" csCatId="accent2" phldr="1"/>
      <dgm:spPr/>
    </dgm:pt>
    <dgm:pt modelId="{A290323B-2C4C-411F-B8CB-80BBA5216B77}">
      <dgm:prSet phldrT="[Text]" custT="1"/>
      <dgm:spPr/>
      <dgm:t>
        <a:bodyPr/>
        <a:lstStyle/>
        <a:p>
          <a:pPr algn="l"/>
          <a:r>
            <a:rPr lang="en-US" sz="2600" b="1" dirty="0" err="1">
              <a:solidFill>
                <a:srgbClr val="002060"/>
              </a:solidFill>
              <a:latin typeface="Arial" panose="020B0604020202020204" pitchFamily="34" charset="0"/>
              <a:cs typeface="Arial" panose="020B0604020202020204" pitchFamily="34" charset="0"/>
            </a:rPr>
            <a:t>Tình</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hình</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dịch</a:t>
          </a:r>
          <a:r>
            <a:rPr lang="en-US" sz="2600" b="1" dirty="0">
              <a:solidFill>
                <a:srgbClr val="002060"/>
              </a:solidFill>
              <a:latin typeface="Arial" panose="020B0604020202020204" pitchFamily="34" charset="0"/>
              <a:cs typeface="Arial" panose="020B0604020202020204" pitchFamily="34" charset="0"/>
            </a:rPr>
            <a:t> COVID-19 </a:t>
          </a:r>
          <a:r>
            <a:rPr lang="en-US" sz="2600" b="1" dirty="0" err="1">
              <a:solidFill>
                <a:srgbClr val="002060"/>
              </a:solidFill>
              <a:latin typeface="Arial" panose="020B0604020202020204" pitchFamily="34" charset="0"/>
              <a:cs typeface="Arial" panose="020B0604020202020204" pitchFamily="34" charset="0"/>
            </a:rPr>
            <a:t>tại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Việt</a:t>
          </a:r>
          <a:r>
            <a:rPr lang="en-US" sz="2600" b="1" dirty="0">
              <a:solidFill>
                <a:srgbClr val="002060"/>
              </a:solidFill>
              <a:latin typeface="Arial" panose="020B0604020202020204" pitchFamily="34" charset="0"/>
              <a:cs typeface="Arial" panose="020B0604020202020204" pitchFamily="34" charset="0"/>
            </a:rPr>
            <a:t> Nam</a:t>
          </a:r>
        </a:p>
      </dgm:t>
    </dgm:pt>
    <dgm:pt modelId="{4BEA30DE-C29A-404D-BC98-9B1C3748054A}" type="parTrans" cxnId="{22C1E20E-CD45-48A0-B767-A05F240ECB47}">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1EA2F6F6-3887-43CA-AF7A-8CB515692C57}" type="sibTrans" cxnId="{22C1E20E-CD45-48A0-B767-A05F240ECB47}">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DD6D3547-48D5-4C57-B517-FBDC4C7B73E9}">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2600" b="1" dirty="0">
            <a:solidFill>
              <a:srgbClr val="002060"/>
            </a:solidFill>
            <a:latin typeface="Arial" panose="020B0604020202020204" pitchFamily="34" charset="0"/>
            <a:cs typeface="Arial" panose="020B0604020202020204" pitchFamily="34" charset="0"/>
          </a:endParaRPr>
        </a:p>
        <a:p>
          <a:pPr marL="0" marR="0" indent="0" algn="l" defTabSz="914400" eaLnBrk="1" fontAlgn="auto" latinLnBrk="0" hangingPunct="1">
            <a:lnSpc>
              <a:spcPct val="100000"/>
            </a:lnSpc>
            <a:spcBef>
              <a:spcPts val="0"/>
            </a:spcBef>
            <a:spcAft>
              <a:spcPts val="0"/>
            </a:spcAft>
            <a:buClrTx/>
            <a:buSzTx/>
            <a:buFontTx/>
            <a:buNone/>
            <a:tabLst/>
            <a:defRPr/>
          </a:pPr>
          <a:r>
            <a:rPr lang="en-US" sz="2600" b="1">
              <a:solidFill>
                <a:srgbClr val="002060"/>
              </a:solidFill>
              <a:latin typeface="Arial" panose="020B0604020202020204" pitchFamily="34" charset="0"/>
              <a:cs typeface="Arial" panose="020B0604020202020204" pitchFamily="34" charset="0"/>
            </a:rPr>
            <a:t>Một số khuyến nghị</a:t>
          </a:r>
          <a:endParaRPr lang="en-US" sz="2600" b="1" dirty="0">
            <a:solidFill>
              <a:srgbClr val="002060"/>
            </a:solidFill>
            <a:latin typeface="Arial" panose="020B0604020202020204" pitchFamily="34" charset="0"/>
            <a:cs typeface="Arial" panose="020B0604020202020204" pitchFamily="34" charset="0"/>
          </a:endParaRPr>
        </a:p>
        <a:p>
          <a:pPr marL="0" marR="0" indent="0" algn="l" defTabSz="914400" eaLnBrk="1" fontAlgn="auto" latinLnBrk="0" hangingPunct="1">
            <a:lnSpc>
              <a:spcPct val="100000"/>
            </a:lnSpc>
            <a:spcBef>
              <a:spcPts val="0"/>
            </a:spcBef>
            <a:spcAft>
              <a:spcPts val="0"/>
            </a:spcAft>
            <a:buClrTx/>
            <a:buSzTx/>
            <a:buFontTx/>
            <a:buNone/>
            <a:tabLst/>
            <a:defRPr/>
          </a:pPr>
          <a:endParaRPr lang="en-US" sz="2600" b="1" dirty="0">
            <a:solidFill>
              <a:srgbClr val="002060"/>
            </a:solidFill>
            <a:latin typeface="Arial" panose="020B0604020202020204" pitchFamily="34" charset="0"/>
            <a:cs typeface="Arial" panose="020B0604020202020204" pitchFamily="34" charset="0"/>
          </a:endParaRPr>
        </a:p>
      </dgm:t>
    </dgm:pt>
    <dgm:pt modelId="{7D4A96E7-E67A-414E-8ACE-7318FFDFCD9E}" type="parTrans" cxnId="{CC93D20C-0E3F-46A5-81A2-473845C478BC}">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6C6B30E0-CE28-4E73-8498-A726A68784EA}" type="sibTrans" cxnId="{CC93D20C-0E3F-46A5-81A2-473845C478BC}">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E5627DFF-B421-4346-9A5E-1F567597D7FB}">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002060"/>
              </a:solidFill>
              <a:latin typeface="Arial" panose="020B0604020202020204" pitchFamily="34" charset="0"/>
              <a:cs typeface="Arial" panose="020B0604020202020204" pitchFamily="34" charset="0"/>
            </a:rPr>
            <a:t>Hoạt động trọng tâm trong thời gian tới</a:t>
          </a:r>
        </a:p>
        <a:p>
          <a:pPr marL="0" marR="0" indent="0" algn="l" defTabSz="914400" eaLnBrk="1" fontAlgn="auto" latinLnBrk="0" hangingPunct="1">
            <a:lnSpc>
              <a:spcPct val="100000"/>
            </a:lnSpc>
            <a:spcBef>
              <a:spcPts val="0"/>
            </a:spcBef>
            <a:spcAft>
              <a:spcPts val="0"/>
            </a:spcAft>
            <a:buClrTx/>
            <a:buSzTx/>
            <a:buFontTx/>
            <a:buNone/>
            <a:tabLst/>
            <a:defRPr/>
          </a:pPr>
          <a:endParaRPr lang="en-US" sz="2600" b="1" dirty="0">
            <a:solidFill>
              <a:srgbClr val="002060"/>
            </a:solidFill>
            <a:latin typeface="Arial" panose="020B0604020202020204" pitchFamily="34" charset="0"/>
            <a:cs typeface="Arial" panose="020B0604020202020204" pitchFamily="34" charset="0"/>
          </a:endParaRPr>
        </a:p>
      </dgm:t>
    </dgm:pt>
    <dgm:pt modelId="{792F1A41-5D7A-440B-BE4F-44078AC0FCB0}" type="parTrans" cxnId="{026A8A37-4CDB-44A5-912D-F971ACB6CF71}">
      <dgm:prSet/>
      <dgm:spPr/>
      <dgm:t>
        <a:bodyPr/>
        <a:lstStyle/>
        <a:p>
          <a:endParaRPr lang="en-US"/>
        </a:p>
      </dgm:t>
    </dgm:pt>
    <dgm:pt modelId="{738F417C-2531-4437-BC89-FA8DA6B57778}" type="sibTrans" cxnId="{026A8A37-4CDB-44A5-912D-F971ACB6CF71}">
      <dgm:prSet/>
      <dgm:spPr/>
      <dgm:t>
        <a:bodyPr/>
        <a:lstStyle/>
        <a:p>
          <a:endParaRPr lang="en-US"/>
        </a:p>
      </dgm:t>
    </dgm:pt>
    <dgm:pt modelId="{308E1B3E-CF07-4785-8BA7-A3111C803B73}">
      <dgm:prSet phldrT="[Text]" custT="1"/>
      <dgm:spPr/>
      <dgm:t>
        <a:bodyPr/>
        <a:lstStyle/>
        <a:p>
          <a:pPr algn="l"/>
          <a:r>
            <a:rPr lang="en-US" sz="2600" b="1">
              <a:solidFill>
                <a:srgbClr val="002060"/>
              </a:solidFill>
              <a:latin typeface="Arial" panose="020B0604020202020204" pitchFamily="34" charset="0"/>
              <a:cs typeface="Arial" panose="020B0604020202020204" pitchFamily="34" charset="0"/>
            </a:rPr>
            <a:t>Các hoạt động đáp ứng</a:t>
          </a:r>
          <a:endParaRPr lang="en-US" sz="2600" b="1" dirty="0">
            <a:solidFill>
              <a:srgbClr val="002060"/>
            </a:solidFill>
            <a:latin typeface="Arial" panose="020B0604020202020204" pitchFamily="34" charset="0"/>
            <a:cs typeface="Arial" panose="020B0604020202020204" pitchFamily="34" charset="0"/>
          </a:endParaRPr>
        </a:p>
      </dgm:t>
    </dgm:pt>
    <dgm:pt modelId="{D117F5AB-E316-4596-B7B1-B54A7C13D814}" type="sibTrans" cxnId="{C68B8F82-60E0-4B6E-B2B6-8FF1F26F4628}">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9BDCD4A9-BA4F-42F8-A330-B7F7E6A6EEA6}" type="parTrans" cxnId="{C68B8F82-60E0-4B6E-B2B6-8FF1F26F4628}">
      <dgm:prSet/>
      <dgm:spPr/>
      <dgm:t>
        <a:bodyPr/>
        <a:lstStyle/>
        <a:p>
          <a:endParaRPr lang="en-US" sz="2600" b="1">
            <a:solidFill>
              <a:srgbClr val="002060"/>
            </a:solidFill>
            <a:latin typeface="Arial" panose="020B0604020202020204" pitchFamily="34" charset="0"/>
            <a:cs typeface="Arial" panose="020B0604020202020204" pitchFamily="34" charset="0"/>
          </a:endParaRPr>
        </a:p>
      </dgm:t>
    </dgm:pt>
    <dgm:pt modelId="{D36FAEDF-0128-4E94-B75F-7AEFE14043D2}" type="pres">
      <dgm:prSet presAssocID="{94C84099-3B81-49DA-A5CA-B3F1E791A29B}" presName="linearFlow" presStyleCnt="0">
        <dgm:presLayoutVars>
          <dgm:dir/>
          <dgm:resizeHandles val="exact"/>
        </dgm:presLayoutVars>
      </dgm:prSet>
      <dgm:spPr/>
    </dgm:pt>
    <dgm:pt modelId="{E7D8A086-3311-426D-9282-9C343462D222}" type="pres">
      <dgm:prSet presAssocID="{A290323B-2C4C-411F-B8CB-80BBA5216B77}" presName="composite" presStyleCnt="0"/>
      <dgm:spPr/>
    </dgm:pt>
    <dgm:pt modelId="{CD2434B9-B8B8-4E8F-90ED-0A9046C1FD00}" type="pres">
      <dgm:prSet presAssocID="{A290323B-2C4C-411F-B8CB-80BBA5216B77}"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D723B88-1AB5-4B49-8BA4-B4A6EC114B03}" type="pres">
      <dgm:prSet presAssocID="{A290323B-2C4C-411F-B8CB-80BBA5216B77}" presName="txShp" presStyleLbl="node1" presStyleIdx="0" presStyleCnt="4">
        <dgm:presLayoutVars>
          <dgm:bulletEnabled val="1"/>
        </dgm:presLayoutVars>
      </dgm:prSet>
      <dgm:spPr/>
      <dgm:t>
        <a:bodyPr/>
        <a:lstStyle/>
        <a:p>
          <a:endParaRPr lang="en-US"/>
        </a:p>
      </dgm:t>
    </dgm:pt>
    <dgm:pt modelId="{76929F60-87E3-43DA-B757-21D5EA5E9EF8}" type="pres">
      <dgm:prSet presAssocID="{1EA2F6F6-3887-43CA-AF7A-8CB515692C57}" presName="spacing" presStyleCnt="0"/>
      <dgm:spPr/>
    </dgm:pt>
    <dgm:pt modelId="{6E21A794-D9CF-4528-B796-90FF0B1DE9F9}" type="pres">
      <dgm:prSet presAssocID="{308E1B3E-CF07-4785-8BA7-A3111C803B73}" presName="composite" presStyleCnt="0"/>
      <dgm:spPr/>
    </dgm:pt>
    <dgm:pt modelId="{742819A6-9AF6-46E5-AF72-BC0D0B9FC966}" type="pres">
      <dgm:prSet presAssocID="{308E1B3E-CF07-4785-8BA7-A3111C803B73}"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A0F6E4DB-C188-4771-BCAC-9AF22459DD14}" type="pres">
      <dgm:prSet presAssocID="{308E1B3E-CF07-4785-8BA7-A3111C803B73}" presName="txShp" presStyleLbl="node1" presStyleIdx="1" presStyleCnt="4">
        <dgm:presLayoutVars>
          <dgm:bulletEnabled val="1"/>
        </dgm:presLayoutVars>
      </dgm:prSet>
      <dgm:spPr/>
      <dgm:t>
        <a:bodyPr/>
        <a:lstStyle/>
        <a:p>
          <a:endParaRPr lang="en-US"/>
        </a:p>
      </dgm:t>
    </dgm:pt>
    <dgm:pt modelId="{DBD00C90-A681-4852-9D29-E908A747CEE1}" type="pres">
      <dgm:prSet presAssocID="{D117F5AB-E316-4596-B7B1-B54A7C13D814}" presName="spacing" presStyleCnt="0"/>
      <dgm:spPr/>
    </dgm:pt>
    <dgm:pt modelId="{AE310F18-A876-4F03-A8BE-8468C3A78C9D}" type="pres">
      <dgm:prSet presAssocID="{DD6D3547-48D5-4C57-B517-FBDC4C7B73E9}" presName="composite" presStyleCnt="0"/>
      <dgm:spPr/>
    </dgm:pt>
    <dgm:pt modelId="{E799CC11-5E5D-4529-9DE5-E3FC234FC748}" type="pres">
      <dgm:prSet presAssocID="{DD6D3547-48D5-4C57-B517-FBDC4C7B73E9}"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9069D56-3AE0-4934-A6BE-7D62DC8334E4}" type="pres">
      <dgm:prSet presAssocID="{DD6D3547-48D5-4C57-B517-FBDC4C7B73E9}" presName="txShp" presStyleLbl="node1" presStyleIdx="2" presStyleCnt="4" custLinFactNeighborY="912">
        <dgm:presLayoutVars>
          <dgm:bulletEnabled val="1"/>
        </dgm:presLayoutVars>
      </dgm:prSet>
      <dgm:spPr/>
      <dgm:t>
        <a:bodyPr/>
        <a:lstStyle/>
        <a:p>
          <a:endParaRPr lang="en-US"/>
        </a:p>
      </dgm:t>
    </dgm:pt>
    <dgm:pt modelId="{0CDBC120-2920-4246-8A0E-FF01E0897922}" type="pres">
      <dgm:prSet presAssocID="{6C6B30E0-CE28-4E73-8498-A726A68784EA}" presName="spacing" presStyleCnt="0"/>
      <dgm:spPr/>
    </dgm:pt>
    <dgm:pt modelId="{72953AD0-61F6-47BD-B291-62F5F1A9B517}" type="pres">
      <dgm:prSet presAssocID="{E5627DFF-B421-4346-9A5E-1F567597D7FB}" presName="composite" presStyleCnt="0"/>
      <dgm:spPr/>
    </dgm:pt>
    <dgm:pt modelId="{7DB0E5C0-A357-4089-9DAD-44ABA7B18CA6}" type="pres">
      <dgm:prSet presAssocID="{E5627DFF-B421-4346-9A5E-1F567597D7FB}"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C7067AB7-F4D2-478B-B755-DC2ADF481F0F}" type="pres">
      <dgm:prSet presAssocID="{E5627DFF-B421-4346-9A5E-1F567597D7FB}" presName="txShp" presStyleLbl="node1" presStyleIdx="3" presStyleCnt="4">
        <dgm:presLayoutVars>
          <dgm:bulletEnabled val="1"/>
        </dgm:presLayoutVars>
      </dgm:prSet>
      <dgm:spPr/>
      <dgm:t>
        <a:bodyPr/>
        <a:lstStyle/>
        <a:p>
          <a:endParaRPr lang="en-US"/>
        </a:p>
      </dgm:t>
    </dgm:pt>
  </dgm:ptLst>
  <dgm:cxnLst>
    <dgm:cxn modelId="{7D316391-50D6-460D-8CBE-56E7DA9871ED}" type="presOf" srcId="{308E1B3E-CF07-4785-8BA7-A3111C803B73}" destId="{A0F6E4DB-C188-4771-BCAC-9AF22459DD14}" srcOrd="0" destOrd="0" presId="urn:microsoft.com/office/officeart/2005/8/layout/vList3#1"/>
    <dgm:cxn modelId="{CC93D20C-0E3F-46A5-81A2-473845C478BC}" srcId="{94C84099-3B81-49DA-A5CA-B3F1E791A29B}" destId="{DD6D3547-48D5-4C57-B517-FBDC4C7B73E9}" srcOrd="2" destOrd="0" parTransId="{7D4A96E7-E67A-414E-8ACE-7318FFDFCD9E}" sibTransId="{6C6B30E0-CE28-4E73-8498-A726A68784EA}"/>
    <dgm:cxn modelId="{026A8A37-4CDB-44A5-912D-F971ACB6CF71}" srcId="{94C84099-3B81-49DA-A5CA-B3F1E791A29B}" destId="{E5627DFF-B421-4346-9A5E-1F567597D7FB}" srcOrd="3" destOrd="0" parTransId="{792F1A41-5D7A-440B-BE4F-44078AC0FCB0}" sibTransId="{738F417C-2531-4437-BC89-FA8DA6B57778}"/>
    <dgm:cxn modelId="{22C1E20E-CD45-48A0-B767-A05F240ECB47}" srcId="{94C84099-3B81-49DA-A5CA-B3F1E791A29B}" destId="{A290323B-2C4C-411F-B8CB-80BBA5216B77}" srcOrd="0" destOrd="0" parTransId="{4BEA30DE-C29A-404D-BC98-9B1C3748054A}" sibTransId="{1EA2F6F6-3887-43CA-AF7A-8CB515692C57}"/>
    <dgm:cxn modelId="{C68B8F82-60E0-4B6E-B2B6-8FF1F26F4628}" srcId="{94C84099-3B81-49DA-A5CA-B3F1E791A29B}" destId="{308E1B3E-CF07-4785-8BA7-A3111C803B73}" srcOrd="1" destOrd="0" parTransId="{9BDCD4A9-BA4F-42F8-A330-B7F7E6A6EEA6}" sibTransId="{D117F5AB-E316-4596-B7B1-B54A7C13D814}"/>
    <dgm:cxn modelId="{98F054BC-8F2B-425B-8373-29425EF829A1}" type="presOf" srcId="{E5627DFF-B421-4346-9A5E-1F567597D7FB}" destId="{C7067AB7-F4D2-478B-B755-DC2ADF481F0F}" srcOrd="0" destOrd="0" presId="urn:microsoft.com/office/officeart/2005/8/layout/vList3#1"/>
    <dgm:cxn modelId="{9E2896BA-FE4F-47AF-A080-AEADE8E5526A}" type="presOf" srcId="{A290323B-2C4C-411F-B8CB-80BBA5216B77}" destId="{4D723B88-1AB5-4B49-8BA4-B4A6EC114B03}" srcOrd="0" destOrd="0" presId="urn:microsoft.com/office/officeart/2005/8/layout/vList3#1"/>
    <dgm:cxn modelId="{3CE1BC1C-22F2-4BD2-B2E4-B07C0FE69540}" type="presOf" srcId="{DD6D3547-48D5-4C57-B517-FBDC4C7B73E9}" destId="{19069D56-3AE0-4934-A6BE-7D62DC8334E4}" srcOrd="0" destOrd="0" presId="urn:microsoft.com/office/officeart/2005/8/layout/vList3#1"/>
    <dgm:cxn modelId="{896F7F76-3440-4D14-A7BC-230C230FF0A8}" type="presOf" srcId="{94C84099-3B81-49DA-A5CA-B3F1E791A29B}" destId="{D36FAEDF-0128-4E94-B75F-7AEFE14043D2}" srcOrd="0" destOrd="0" presId="urn:microsoft.com/office/officeart/2005/8/layout/vList3#1"/>
    <dgm:cxn modelId="{6E500394-AAF7-4DBE-BB8C-7753BCB574A1}" type="presParOf" srcId="{D36FAEDF-0128-4E94-B75F-7AEFE14043D2}" destId="{E7D8A086-3311-426D-9282-9C343462D222}" srcOrd="0" destOrd="0" presId="urn:microsoft.com/office/officeart/2005/8/layout/vList3#1"/>
    <dgm:cxn modelId="{A9E01121-5608-41CE-9BBD-5FA33F761F26}" type="presParOf" srcId="{E7D8A086-3311-426D-9282-9C343462D222}" destId="{CD2434B9-B8B8-4E8F-90ED-0A9046C1FD00}" srcOrd="0" destOrd="0" presId="urn:microsoft.com/office/officeart/2005/8/layout/vList3#1"/>
    <dgm:cxn modelId="{01AA8C51-3E8A-468A-99D2-7B49537C896B}" type="presParOf" srcId="{E7D8A086-3311-426D-9282-9C343462D222}" destId="{4D723B88-1AB5-4B49-8BA4-B4A6EC114B03}" srcOrd="1" destOrd="0" presId="urn:microsoft.com/office/officeart/2005/8/layout/vList3#1"/>
    <dgm:cxn modelId="{D8A1B6EF-6440-428E-8EB2-CE5B02DDCE5D}" type="presParOf" srcId="{D36FAEDF-0128-4E94-B75F-7AEFE14043D2}" destId="{76929F60-87E3-43DA-B757-21D5EA5E9EF8}" srcOrd="1" destOrd="0" presId="urn:microsoft.com/office/officeart/2005/8/layout/vList3#1"/>
    <dgm:cxn modelId="{C1E7B37C-F1A2-4B83-ADA3-00F2701EE626}" type="presParOf" srcId="{D36FAEDF-0128-4E94-B75F-7AEFE14043D2}" destId="{6E21A794-D9CF-4528-B796-90FF0B1DE9F9}" srcOrd="2" destOrd="0" presId="urn:microsoft.com/office/officeart/2005/8/layout/vList3#1"/>
    <dgm:cxn modelId="{A095E57B-416B-49FC-85FF-CAC3388F4A61}" type="presParOf" srcId="{6E21A794-D9CF-4528-B796-90FF0B1DE9F9}" destId="{742819A6-9AF6-46E5-AF72-BC0D0B9FC966}" srcOrd="0" destOrd="0" presId="urn:microsoft.com/office/officeart/2005/8/layout/vList3#1"/>
    <dgm:cxn modelId="{6A572295-41ED-4349-A1C4-31D5C76A580B}" type="presParOf" srcId="{6E21A794-D9CF-4528-B796-90FF0B1DE9F9}" destId="{A0F6E4DB-C188-4771-BCAC-9AF22459DD14}" srcOrd="1" destOrd="0" presId="urn:microsoft.com/office/officeart/2005/8/layout/vList3#1"/>
    <dgm:cxn modelId="{B788BD24-4719-40DA-B5F6-53C6E2CABA23}" type="presParOf" srcId="{D36FAEDF-0128-4E94-B75F-7AEFE14043D2}" destId="{DBD00C90-A681-4852-9D29-E908A747CEE1}" srcOrd="3" destOrd="0" presId="urn:microsoft.com/office/officeart/2005/8/layout/vList3#1"/>
    <dgm:cxn modelId="{5237101D-E2AD-4E5C-856B-1CE3F4FBDBE6}" type="presParOf" srcId="{D36FAEDF-0128-4E94-B75F-7AEFE14043D2}" destId="{AE310F18-A876-4F03-A8BE-8468C3A78C9D}" srcOrd="4" destOrd="0" presId="urn:microsoft.com/office/officeart/2005/8/layout/vList3#1"/>
    <dgm:cxn modelId="{D902D47F-5FE0-41DB-9DC2-D27C5E131318}" type="presParOf" srcId="{AE310F18-A876-4F03-A8BE-8468C3A78C9D}" destId="{E799CC11-5E5D-4529-9DE5-E3FC234FC748}" srcOrd="0" destOrd="0" presId="urn:microsoft.com/office/officeart/2005/8/layout/vList3#1"/>
    <dgm:cxn modelId="{E5E5896A-5FA3-49EE-992C-EC95ADDCC124}" type="presParOf" srcId="{AE310F18-A876-4F03-A8BE-8468C3A78C9D}" destId="{19069D56-3AE0-4934-A6BE-7D62DC8334E4}" srcOrd="1" destOrd="0" presId="urn:microsoft.com/office/officeart/2005/8/layout/vList3#1"/>
    <dgm:cxn modelId="{E8B7320A-831D-4101-AA1C-53D84583AD57}" type="presParOf" srcId="{D36FAEDF-0128-4E94-B75F-7AEFE14043D2}" destId="{0CDBC120-2920-4246-8A0E-FF01E0897922}" srcOrd="5" destOrd="0" presId="urn:microsoft.com/office/officeart/2005/8/layout/vList3#1"/>
    <dgm:cxn modelId="{D2EC541E-4618-4611-B381-62B2F1E734BA}" type="presParOf" srcId="{D36FAEDF-0128-4E94-B75F-7AEFE14043D2}" destId="{72953AD0-61F6-47BD-B291-62F5F1A9B517}" srcOrd="6" destOrd="0" presId="urn:microsoft.com/office/officeart/2005/8/layout/vList3#1"/>
    <dgm:cxn modelId="{392D25D4-EC81-4CC0-BA48-87F8440B471B}" type="presParOf" srcId="{72953AD0-61F6-47BD-B291-62F5F1A9B517}" destId="{7DB0E5C0-A357-4089-9DAD-44ABA7B18CA6}" srcOrd="0" destOrd="0" presId="urn:microsoft.com/office/officeart/2005/8/layout/vList3#1"/>
    <dgm:cxn modelId="{0042C60C-939B-44EB-8433-6DCAB65C15E5}" type="presParOf" srcId="{72953AD0-61F6-47BD-B291-62F5F1A9B517}" destId="{C7067AB7-F4D2-478B-B755-DC2ADF481F0F}"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23B88-1AB5-4B49-8BA4-B4A6EC114B03}">
      <dsp:nvSpPr>
        <dsp:cNvPr id="0" name=""/>
        <dsp:cNvSpPr/>
      </dsp:nvSpPr>
      <dsp:spPr>
        <a:xfrm rot="10800000">
          <a:off x="2134556" y="1230"/>
          <a:ext cx="7651623" cy="82907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598" tIns="99060" rIns="184912" bIns="99060" numCol="1" spcCol="1270" anchor="ctr" anchorCtr="0">
          <a:noAutofit/>
        </a:bodyPr>
        <a:lstStyle/>
        <a:p>
          <a:pPr lvl="0" algn="l" defTabSz="1155700">
            <a:lnSpc>
              <a:spcPct val="90000"/>
            </a:lnSpc>
            <a:spcBef>
              <a:spcPct val="0"/>
            </a:spcBef>
            <a:spcAft>
              <a:spcPct val="35000"/>
            </a:spcAft>
          </a:pPr>
          <a:r>
            <a:rPr lang="en-US" sz="2600" b="1" kern="1200" dirty="0" err="1">
              <a:solidFill>
                <a:srgbClr val="002060"/>
              </a:solidFill>
              <a:latin typeface="Arial" panose="020B0604020202020204" pitchFamily="34" charset="0"/>
              <a:cs typeface="Arial" panose="020B0604020202020204" pitchFamily="34" charset="0"/>
            </a:rPr>
            <a:t>Tình</a:t>
          </a:r>
          <a:r>
            <a:rPr lang="en-US" sz="2600" b="1" kern="1200" dirty="0">
              <a:solidFill>
                <a:srgbClr val="002060"/>
              </a:solidFill>
              <a:latin typeface="Arial" panose="020B0604020202020204" pitchFamily="34" charset="0"/>
              <a:cs typeface="Arial" panose="020B0604020202020204" pitchFamily="34" charset="0"/>
            </a:rPr>
            <a:t> </a:t>
          </a:r>
          <a:r>
            <a:rPr lang="en-US" sz="2600" b="1" kern="1200" dirty="0" err="1">
              <a:solidFill>
                <a:srgbClr val="002060"/>
              </a:solidFill>
              <a:latin typeface="Arial" panose="020B0604020202020204" pitchFamily="34" charset="0"/>
              <a:cs typeface="Arial" panose="020B0604020202020204" pitchFamily="34" charset="0"/>
            </a:rPr>
            <a:t>hình</a:t>
          </a:r>
          <a:r>
            <a:rPr lang="en-US" sz="2600" b="1" kern="1200" dirty="0">
              <a:solidFill>
                <a:srgbClr val="002060"/>
              </a:solidFill>
              <a:latin typeface="Arial" panose="020B0604020202020204" pitchFamily="34" charset="0"/>
              <a:cs typeface="Arial" panose="020B0604020202020204" pitchFamily="34" charset="0"/>
            </a:rPr>
            <a:t> </a:t>
          </a:r>
          <a:r>
            <a:rPr lang="en-US" sz="2600" b="1" kern="1200" dirty="0" err="1">
              <a:solidFill>
                <a:srgbClr val="002060"/>
              </a:solidFill>
              <a:latin typeface="Arial" panose="020B0604020202020204" pitchFamily="34" charset="0"/>
              <a:cs typeface="Arial" panose="020B0604020202020204" pitchFamily="34" charset="0"/>
            </a:rPr>
            <a:t>dịch</a:t>
          </a:r>
          <a:r>
            <a:rPr lang="en-US" sz="2600" b="1" kern="1200" dirty="0">
              <a:solidFill>
                <a:srgbClr val="002060"/>
              </a:solidFill>
              <a:latin typeface="Arial" panose="020B0604020202020204" pitchFamily="34" charset="0"/>
              <a:cs typeface="Arial" panose="020B0604020202020204" pitchFamily="34" charset="0"/>
            </a:rPr>
            <a:t> COVID-19 </a:t>
          </a:r>
          <a:r>
            <a:rPr lang="en-US" sz="2600" b="1" kern="1200" dirty="0" err="1">
              <a:solidFill>
                <a:srgbClr val="002060"/>
              </a:solidFill>
              <a:latin typeface="Arial" panose="020B0604020202020204" pitchFamily="34" charset="0"/>
              <a:cs typeface="Arial" panose="020B0604020202020204" pitchFamily="34" charset="0"/>
            </a:rPr>
            <a:t>tại</a:t>
          </a:r>
          <a:r>
            <a:rPr lang="en-US" sz="2600" b="1" kern="1200" dirty="0">
              <a:solidFill>
                <a:srgbClr val="002060"/>
              </a:solidFill>
              <a:latin typeface="Arial" panose="020B0604020202020204" pitchFamily="34" charset="0"/>
              <a:cs typeface="Arial" panose="020B0604020202020204" pitchFamily="34" charset="0"/>
            </a:rPr>
            <a:t> </a:t>
          </a:r>
          <a:r>
            <a:rPr lang="en-US" sz="2600" b="1" kern="1200" dirty="0" err="1">
              <a:solidFill>
                <a:srgbClr val="002060"/>
              </a:solidFill>
              <a:latin typeface="Arial" panose="020B0604020202020204" pitchFamily="34" charset="0"/>
              <a:cs typeface="Arial" panose="020B0604020202020204" pitchFamily="34" charset="0"/>
            </a:rPr>
            <a:t>Việt</a:t>
          </a:r>
          <a:r>
            <a:rPr lang="en-US" sz="2600" b="1" kern="1200" dirty="0">
              <a:solidFill>
                <a:srgbClr val="002060"/>
              </a:solidFill>
              <a:latin typeface="Arial" panose="020B0604020202020204" pitchFamily="34" charset="0"/>
              <a:cs typeface="Arial" panose="020B0604020202020204" pitchFamily="34" charset="0"/>
            </a:rPr>
            <a:t> Nam</a:t>
          </a:r>
        </a:p>
      </dsp:txBody>
      <dsp:txXfrm rot="10800000">
        <a:off x="2341824" y="1230"/>
        <a:ext cx="7444355" cy="829072"/>
      </dsp:txXfrm>
    </dsp:sp>
    <dsp:sp modelId="{CD2434B9-B8B8-4E8F-90ED-0A9046C1FD00}">
      <dsp:nvSpPr>
        <dsp:cNvPr id="0" name=""/>
        <dsp:cNvSpPr/>
      </dsp:nvSpPr>
      <dsp:spPr>
        <a:xfrm>
          <a:off x="1720020" y="1230"/>
          <a:ext cx="829072" cy="82907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6E4DB-C188-4771-BCAC-9AF22459DD14}">
      <dsp:nvSpPr>
        <dsp:cNvPr id="0" name=""/>
        <dsp:cNvSpPr/>
      </dsp:nvSpPr>
      <dsp:spPr>
        <a:xfrm rot="10800000">
          <a:off x="2134556" y="1043084"/>
          <a:ext cx="7651623" cy="82907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598" tIns="99060" rIns="184912" bIns="99060" numCol="1" spcCol="1270" anchor="ctr" anchorCtr="0">
          <a:noAutofit/>
        </a:bodyPr>
        <a:lstStyle/>
        <a:p>
          <a:pPr lvl="0" algn="l" defTabSz="1155700">
            <a:lnSpc>
              <a:spcPct val="90000"/>
            </a:lnSpc>
            <a:spcBef>
              <a:spcPct val="0"/>
            </a:spcBef>
            <a:spcAft>
              <a:spcPct val="35000"/>
            </a:spcAft>
          </a:pPr>
          <a:r>
            <a:rPr lang="en-US" sz="2600" b="1" kern="1200">
              <a:solidFill>
                <a:srgbClr val="002060"/>
              </a:solidFill>
              <a:latin typeface="Arial" panose="020B0604020202020204" pitchFamily="34" charset="0"/>
              <a:cs typeface="Arial" panose="020B0604020202020204" pitchFamily="34" charset="0"/>
            </a:rPr>
            <a:t>Các hoạt động đáp ứng</a:t>
          </a:r>
          <a:endParaRPr lang="en-US" sz="2600" b="1" kern="1200" dirty="0">
            <a:solidFill>
              <a:srgbClr val="002060"/>
            </a:solidFill>
            <a:latin typeface="Arial" panose="020B0604020202020204" pitchFamily="34" charset="0"/>
            <a:cs typeface="Arial" panose="020B0604020202020204" pitchFamily="34" charset="0"/>
          </a:endParaRPr>
        </a:p>
      </dsp:txBody>
      <dsp:txXfrm rot="10800000">
        <a:off x="2341824" y="1043084"/>
        <a:ext cx="7444355" cy="829072"/>
      </dsp:txXfrm>
    </dsp:sp>
    <dsp:sp modelId="{742819A6-9AF6-46E5-AF72-BC0D0B9FC966}">
      <dsp:nvSpPr>
        <dsp:cNvPr id="0" name=""/>
        <dsp:cNvSpPr/>
      </dsp:nvSpPr>
      <dsp:spPr>
        <a:xfrm>
          <a:off x="1720020" y="1043084"/>
          <a:ext cx="829072" cy="82907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069D56-3AE0-4934-A6BE-7D62DC8334E4}">
      <dsp:nvSpPr>
        <dsp:cNvPr id="0" name=""/>
        <dsp:cNvSpPr/>
      </dsp:nvSpPr>
      <dsp:spPr>
        <a:xfrm rot="10800000">
          <a:off x="2134556" y="2092499"/>
          <a:ext cx="7651623" cy="82907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598" tIns="99060" rIns="184912" bIns="990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2600" b="1" kern="1200" dirty="0">
            <a:solidFill>
              <a:srgbClr val="002060"/>
            </a:solidFill>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2600" b="1" kern="1200">
              <a:solidFill>
                <a:srgbClr val="002060"/>
              </a:solidFill>
              <a:latin typeface="Arial" panose="020B0604020202020204" pitchFamily="34" charset="0"/>
              <a:cs typeface="Arial" panose="020B0604020202020204" pitchFamily="34" charset="0"/>
            </a:rPr>
            <a:t>Một số khuyến nghị</a:t>
          </a:r>
          <a:endParaRPr lang="en-US" sz="2600" b="1" kern="1200" dirty="0">
            <a:solidFill>
              <a:srgbClr val="002060"/>
            </a:solidFill>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endParaRPr lang="en-US" sz="2600" b="1" kern="1200" dirty="0">
            <a:solidFill>
              <a:srgbClr val="002060"/>
            </a:solidFill>
            <a:latin typeface="Arial" panose="020B0604020202020204" pitchFamily="34" charset="0"/>
            <a:cs typeface="Arial" panose="020B0604020202020204" pitchFamily="34" charset="0"/>
          </a:endParaRPr>
        </a:p>
      </dsp:txBody>
      <dsp:txXfrm rot="10800000">
        <a:off x="2341824" y="2092499"/>
        <a:ext cx="7444355" cy="829072"/>
      </dsp:txXfrm>
    </dsp:sp>
    <dsp:sp modelId="{E799CC11-5E5D-4529-9DE5-E3FC234FC748}">
      <dsp:nvSpPr>
        <dsp:cNvPr id="0" name=""/>
        <dsp:cNvSpPr/>
      </dsp:nvSpPr>
      <dsp:spPr>
        <a:xfrm>
          <a:off x="1720020" y="2084937"/>
          <a:ext cx="829072" cy="82907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067AB7-F4D2-478B-B755-DC2ADF481F0F}">
      <dsp:nvSpPr>
        <dsp:cNvPr id="0" name=""/>
        <dsp:cNvSpPr/>
      </dsp:nvSpPr>
      <dsp:spPr>
        <a:xfrm rot="10800000">
          <a:off x="2134556" y="3126791"/>
          <a:ext cx="7651623" cy="829072"/>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598" tIns="99060" rIns="184912" bIns="990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600" b="1" kern="1200" dirty="0">
              <a:solidFill>
                <a:srgbClr val="002060"/>
              </a:solidFill>
              <a:latin typeface="Arial" panose="020B0604020202020204" pitchFamily="34" charset="0"/>
              <a:cs typeface="Arial" panose="020B0604020202020204" pitchFamily="34" charset="0"/>
            </a:rPr>
            <a:t>Hoạt động trọng tâm trong thời gian tới</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600" b="1" kern="1200" dirty="0">
            <a:solidFill>
              <a:srgbClr val="002060"/>
            </a:solidFill>
            <a:latin typeface="Arial" panose="020B0604020202020204" pitchFamily="34" charset="0"/>
            <a:cs typeface="Arial" panose="020B0604020202020204" pitchFamily="34" charset="0"/>
          </a:endParaRPr>
        </a:p>
      </dsp:txBody>
      <dsp:txXfrm rot="10800000">
        <a:off x="2341824" y="3126791"/>
        <a:ext cx="7444355" cy="829072"/>
      </dsp:txXfrm>
    </dsp:sp>
    <dsp:sp modelId="{7DB0E5C0-A357-4089-9DAD-44ABA7B18CA6}">
      <dsp:nvSpPr>
        <dsp:cNvPr id="0" name=""/>
        <dsp:cNvSpPr/>
      </dsp:nvSpPr>
      <dsp:spPr>
        <a:xfrm>
          <a:off x="1720020" y="3126791"/>
          <a:ext cx="829072" cy="8290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9E6BC-C117-4732-9EDD-A5F918E64E44}" type="datetimeFigureOut">
              <a:rPr lang="en-US" smtClean="0"/>
              <a:t>8/2/2023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A3D740-2924-4BFE-A251-0576FC47C183}" type="slidenum">
              <a:rPr lang="en-US" smtClean="0"/>
              <a:t>‹#›</a:t>
            </a:fld>
            <a:endParaRPr lang="en-US"/>
          </a:p>
        </p:txBody>
      </p:sp>
    </p:spTree>
    <p:extLst>
      <p:ext uri="{BB962C8B-B14F-4D97-AF65-F5344CB8AC3E}">
        <p14:creationId xmlns:p14="http://schemas.microsoft.com/office/powerpoint/2010/main" val="1136860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F4B05-0745-5649-9845-9959B0A642AD}" type="datetimeFigureOut">
              <a:rPr lang="vi-VN" smtClean="0"/>
              <a:t>02/08/2023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E2DDD-B55A-6649-BA1C-3C4139A42FA9}" type="slidenum">
              <a:rPr lang="vi-VN" smtClean="0"/>
              <a:t>‹#›</a:t>
            </a:fld>
            <a:endParaRPr lang="vi-VN"/>
          </a:p>
        </p:txBody>
      </p:sp>
    </p:spTree>
    <p:extLst>
      <p:ext uri="{BB962C8B-B14F-4D97-AF65-F5344CB8AC3E}">
        <p14:creationId xmlns:p14="http://schemas.microsoft.com/office/powerpoint/2010/main" val="71004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07DFC79-30DA-484F-85C8-36E3971802A1}" type="slidenum">
              <a:rPr lang="en-US" smtClean="0"/>
              <a:t>1</a:t>
            </a:fld>
            <a:endParaRPr lang="en-US"/>
          </a:p>
        </p:txBody>
      </p:sp>
    </p:spTree>
    <p:extLst>
      <p:ext uri="{BB962C8B-B14F-4D97-AF65-F5344CB8AC3E}">
        <p14:creationId xmlns:p14="http://schemas.microsoft.com/office/powerpoint/2010/main" val="314300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85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52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32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32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78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63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252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210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65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91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4716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66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82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35DF0F2-FA0F-4FAA-B4DE-01F133D6370F}" type="slidenum">
              <a:rPr lang="en-US" smtClean="0"/>
              <a:t>4</a:t>
            </a:fld>
            <a:endParaRPr lang="en-US"/>
          </a:p>
        </p:txBody>
      </p:sp>
    </p:spTree>
    <p:extLst>
      <p:ext uri="{BB962C8B-B14F-4D97-AF65-F5344CB8AC3E}">
        <p14:creationId xmlns:p14="http://schemas.microsoft.com/office/powerpoint/2010/main" val="419750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highlight>
                  <a:srgbClr val="FFFF00"/>
                </a:highlight>
              </a:rPr>
              <a:t>Thêm</a:t>
            </a:r>
            <a:r>
              <a:rPr lang="en-US" sz="1200" dirty="0">
                <a:solidFill>
                  <a:srgbClr val="FF0000"/>
                </a:solidFill>
                <a:highlight>
                  <a:srgbClr val="FFFF00"/>
                </a:highlight>
              </a:rPr>
              <a:t> </a:t>
            </a:r>
            <a:r>
              <a:rPr lang="en-US" sz="1200" dirty="0" err="1">
                <a:solidFill>
                  <a:srgbClr val="FF0000"/>
                </a:solidFill>
                <a:highlight>
                  <a:srgbClr val="FFFF00"/>
                </a:highlight>
              </a:rPr>
              <a:t>hình</a:t>
            </a:r>
            <a:r>
              <a:rPr lang="en-US" sz="1200" dirty="0">
                <a:solidFill>
                  <a:srgbClr val="FF0000"/>
                </a:solidFill>
                <a:highlight>
                  <a:srgbClr val="FFFF00"/>
                </a:highlight>
              </a:rPr>
              <a:t> </a:t>
            </a:r>
            <a:r>
              <a:rPr lang="en-US" sz="1200" dirty="0" err="1">
                <a:solidFill>
                  <a:srgbClr val="FF0000"/>
                </a:solidFill>
                <a:highlight>
                  <a:srgbClr val="FFFF00"/>
                </a:highlight>
              </a:rPr>
              <a:t>ảnh</a:t>
            </a:r>
            <a:r>
              <a:rPr lang="en-US" sz="1200" dirty="0">
                <a:solidFill>
                  <a:srgbClr val="FF0000"/>
                </a:solidFill>
                <a:highlight>
                  <a:srgbClr val="FFFF00"/>
                </a:highlight>
              </a:rPr>
              <a:t> </a:t>
            </a:r>
            <a:r>
              <a:rPr lang="en-US" sz="1200" dirty="0" err="1">
                <a:solidFill>
                  <a:srgbClr val="FF0000"/>
                </a:solidFill>
                <a:highlight>
                  <a:srgbClr val="FFFF00"/>
                </a:highlight>
              </a:rPr>
              <a:t>bản</a:t>
            </a:r>
            <a:r>
              <a:rPr lang="en-US" sz="1200" dirty="0">
                <a:solidFill>
                  <a:srgbClr val="FF0000"/>
                </a:solidFill>
                <a:highlight>
                  <a:srgbClr val="FFFF00"/>
                </a:highlight>
              </a:rPr>
              <a:t> </a:t>
            </a:r>
            <a:r>
              <a:rPr lang="en-US" sz="1200" dirty="0" err="1">
                <a:solidFill>
                  <a:srgbClr val="FF0000"/>
                </a:solidFill>
                <a:highlight>
                  <a:srgbClr val="FFFF00"/>
                </a:highlight>
              </a:rPr>
              <a:t>đồ</a:t>
            </a:r>
            <a:r>
              <a:rPr lang="en-US" sz="1200" dirty="0">
                <a:solidFill>
                  <a:srgbClr val="FF0000"/>
                </a:solidFill>
                <a:highlight>
                  <a:srgbClr val="FFFF00"/>
                </a:highlight>
              </a:rPr>
              <a:t> </a:t>
            </a:r>
            <a:r>
              <a:rPr lang="en-US" sz="1200" dirty="0" err="1">
                <a:solidFill>
                  <a:srgbClr val="FF0000"/>
                </a:solidFill>
                <a:highlight>
                  <a:srgbClr val="FFFF00"/>
                </a:highlight>
              </a:rPr>
              <a:t>thể</a:t>
            </a:r>
            <a:r>
              <a:rPr lang="en-US" sz="1200" dirty="0">
                <a:solidFill>
                  <a:srgbClr val="FF0000"/>
                </a:solidFill>
                <a:highlight>
                  <a:srgbClr val="FFFF00"/>
                </a:highlight>
              </a:rPr>
              <a:t> </a:t>
            </a:r>
            <a:r>
              <a:rPr lang="en-US" sz="1200" dirty="0" err="1">
                <a:solidFill>
                  <a:srgbClr val="FF0000"/>
                </a:solidFill>
                <a:highlight>
                  <a:srgbClr val="FFFF00"/>
                </a:highlight>
              </a:rPr>
              <a:t>hiện</a:t>
            </a:r>
            <a:r>
              <a:rPr lang="en-US" sz="1200" dirty="0">
                <a:solidFill>
                  <a:srgbClr val="FF0000"/>
                </a:solidFill>
                <a:highlight>
                  <a:srgbClr val="FFFF00"/>
                </a:highlight>
              </a:rPr>
              <a:t> </a:t>
            </a:r>
            <a:r>
              <a:rPr lang="en-US" sz="1200" dirty="0" err="1">
                <a:solidFill>
                  <a:srgbClr val="FF0000"/>
                </a:solidFill>
                <a:highlight>
                  <a:srgbClr val="FFFF00"/>
                </a:highlight>
              </a:rPr>
              <a:t>sự</a:t>
            </a:r>
            <a:r>
              <a:rPr lang="en-US" sz="1200" dirty="0">
                <a:solidFill>
                  <a:srgbClr val="FF0000"/>
                </a:solidFill>
                <a:highlight>
                  <a:srgbClr val="FFFF00"/>
                </a:highlight>
              </a:rPr>
              <a:t> </a:t>
            </a:r>
            <a:r>
              <a:rPr lang="en-US" sz="1200" dirty="0" err="1">
                <a:solidFill>
                  <a:srgbClr val="FF0000"/>
                </a:solidFill>
                <a:highlight>
                  <a:srgbClr val="FFFF00"/>
                </a:highlight>
              </a:rPr>
              <a:t>lây</a:t>
            </a:r>
            <a:r>
              <a:rPr lang="en-US" sz="1200" dirty="0">
                <a:solidFill>
                  <a:srgbClr val="FF0000"/>
                </a:solidFill>
                <a:highlight>
                  <a:srgbClr val="FFFF00"/>
                </a:highlight>
              </a:rPr>
              <a:t> </a:t>
            </a:r>
            <a:r>
              <a:rPr lang="en-US" sz="1200" dirty="0" err="1">
                <a:solidFill>
                  <a:srgbClr val="FF0000"/>
                </a:solidFill>
                <a:highlight>
                  <a:srgbClr val="FFFF00"/>
                </a:highlight>
              </a:rPr>
              <a:t>lan</a:t>
            </a:r>
            <a:r>
              <a:rPr lang="en-US" sz="1200" dirty="0">
                <a:solidFill>
                  <a:srgbClr val="FF0000"/>
                </a:solidFill>
                <a:highlight>
                  <a:srgbClr val="FFFF00"/>
                </a:highlight>
              </a:rPr>
              <a:t> </a:t>
            </a:r>
            <a:r>
              <a:rPr lang="en-US" sz="1200" dirty="0" err="1">
                <a:solidFill>
                  <a:srgbClr val="FF0000"/>
                </a:solidFill>
                <a:highlight>
                  <a:srgbClr val="FFFF00"/>
                </a:highlight>
              </a:rPr>
              <a:t>nhanh</a:t>
            </a:r>
            <a:r>
              <a:rPr lang="en-US" sz="1200" dirty="0">
                <a:solidFill>
                  <a:srgbClr val="FF0000"/>
                </a:solidFill>
                <a:highlight>
                  <a:srgbClr val="FFFF00"/>
                </a:highlight>
              </a:rPr>
              <a:t> </a:t>
            </a:r>
            <a:r>
              <a:rPr lang="en-US" sz="1200" dirty="0" err="1">
                <a:solidFill>
                  <a:srgbClr val="FF0000"/>
                </a:solidFill>
                <a:highlight>
                  <a:srgbClr val="FFFF00"/>
                </a:highlight>
              </a:rPr>
              <a:t>chóng</a:t>
            </a:r>
            <a:r>
              <a:rPr lang="en-US" sz="1200" dirty="0">
                <a:solidFill>
                  <a:srgbClr val="FF0000"/>
                </a:solidFill>
                <a:highlight>
                  <a:srgbClr val="FFFF00"/>
                </a:highlight>
              </a:rPr>
              <a:t> </a:t>
            </a:r>
            <a:r>
              <a:rPr lang="en-US" sz="1200" dirty="0" err="1">
                <a:solidFill>
                  <a:srgbClr val="FF0000"/>
                </a:solidFill>
                <a:highlight>
                  <a:srgbClr val="FFFF00"/>
                </a:highlight>
              </a:rPr>
              <a:t>của</a:t>
            </a:r>
            <a:r>
              <a:rPr lang="en-US" sz="1200" dirty="0">
                <a:solidFill>
                  <a:srgbClr val="FF0000"/>
                </a:solidFill>
                <a:highlight>
                  <a:srgbClr val="FFFF00"/>
                </a:highlight>
              </a:rPr>
              <a:t> COVID-19 qua </a:t>
            </a:r>
            <a:r>
              <a:rPr lang="en-US" sz="1200" dirty="0" err="1">
                <a:solidFill>
                  <a:srgbClr val="FF0000"/>
                </a:solidFill>
                <a:highlight>
                  <a:srgbClr val="FFFF00"/>
                </a:highlight>
              </a:rPr>
              <a:t>các</a:t>
            </a:r>
            <a:r>
              <a:rPr lang="en-US" sz="1200" dirty="0">
                <a:solidFill>
                  <a:srgbClr val="FF0000"/>
                </a:solidFill>
                <a:highlight>
                  <a:srgbClr val="FFFF00"/>
                </a:highlight>
              </a:rPr>
              <a:t> </a:t>
            </a:r>
            <a:r>
              <a:rPr lang="en-US" sz="1200" dirty="0" err="1">
                <a:solidFill>
                  <a:srgbClr val="FF0000"/>
                </a:solidFill>
                <a:highlight>
                  <a:srgbClr val="FFFF00"/>
                </a:highlight>
              </a:rPr>
              <a:t>mốc</a:t>
            </a:r>
            <a:r>
              <a:rPr lang="en-US" sz="1200" dirty="0">
                <a:solidFill>
                  <a:srgbClr val="FF0000"/>
                </a:solidFill>
                <a:highlight>
                  <a:srgbClr val="FFFF00"/>
                </a:highlight>
              </a:rPr>
              <a:t> </a:t>
            </a:r>
            <a:r>
              <a:rPr lang="en-US" sz="1200" dirty="0" err="1">
                <a:solidFill>
                  <a:srgbClr val="FF0000"/>
                </a:solidFill>
                <a:highlight>
                  <a:srgbClr val="FFFF00"/>
                </a:highlight>
              </a:rPr>
              <a:t>đặc</a:t>
            </a:r>
            <a:r>
              <a:rPr lang="en-US" sz="1200" dirty="0">
                <a:solidFill>
                  <a:srgbClr val="FF0000"/>
                </a:solidFill>
                <a:highlight>
                  <a:srgbClr val="FFFF00"/>
                </a:highlight>
              </a:rPr>
              <a:t> </a:t>
            </a:r>
            <a:r>
              <a:rPr lang="en-US" sz="1200" dirty="0" err="1">
                <a:solidFill>
                  <a:srgbClr val="FF0000"/>
                </a:solidFill>
                <a:highlight>
                  <a:srgbClr val="FFFF00"/>
                </a:highlight>
              </a:rPr>
              <a:t>biệt</a:t>
            </a:r>
            <a:r>
              <a:rPr lang="en-US" sz="1200" dirty="0">
                <a:solidFill>
                  <a:srgbClr val="FF0000"/>
                </a:solidFill>
                <a:highlight>
                  <a:srgbClr val="FFFF00"/>
                </a:highlight>
              </a:rPr>
              <a:t/>
            </a:r>
            <a:br>
              <a:rPr lang="en-US" sz="1200" dirty="0">
                <a:solidFill>
                  <a:srgbClr val="FF0000"/>
                </a:solidFill>
                <a:highlight>
                  <a:srgbClr val="FFFF00"/>
                </a:highlight>
              </a:rPr>
            </a:br>
            <a:r>
              <a:rPr lang="en-US" sz="1200" dirty="0" err="1">
                <a:solidFill>
                  <a:srgbClr val="FF0000"/>
                </a:solidFill>
                <a:highlight>
                  <a:srgbClr val="FFFF00"/>
                </a:highlight>
              </a:rPr>
              <a:t>Chụp</a:t>
            </a:r>
            <a:r>
              <a:rPr lang="en-US" sz="1200" dirty="0">
                <a:solidFill>
                  <a:srgbClr val="FF0000"/>
                </a:solidFill>
                <a:highlight>
                  <a:srgbClr val="FFFF00"/>
                </a:highlight>
              </a:rPr>
              <a:t> </a:t>
            </a:r>
            <a:r>
              <a:rPr lang="en-US" sz="1200" dirty="0" err="1">
                <a:solidFill>
                  <a:srgbClr val="FF0000"/>
                </a:solidFill>
                <a:highlight>
                  <a:srgbClr val="FFFF00"/>
                </a:highlight>
              </a:rPr>
              <a:t>bản</a:t>
            </a:r>
            <a:r>
              <a:rPr lang="en-US" sz="1200" dirty="0">
                <a:solidFill>
                  <a:srgbClr val="FF0000"/>
                </a:solidFill>
                <a:highlight>
                  <a:srgbClr val="FFFF00"/>
                </a:highlight>
              </a:rPr>
              <a:t> </a:t>
            </a:r>
            <a:r>
              <a:rPr lang="en-US" sz="1200" dirty="0" err="1">
                <a:solidFill>
                  <a:srgbClr val="FF0000"/>
                </a:solidFill>
                <a:highlight>
                  <a:srgbClr val="FFFF00"/>
                </a:highlight>
              </a:rPr>
              <a:t>đồ</a:t>
            </a:r>
            <a:r>
              <a:rPr lang="en-US" sz="1200" dirty="0">
                <a:solidFill>
                  <a:srgbClr val="FF0000"/>
                </a:solidFill>
                <a:highlight>
                  <a:srgbClr val="FFFF00"/>
                </a:highlight>
              </a:rPr>
              <a:t> </a:t>
            </a:r>
            <a:r>
              <a:rPr lang="en-US" sz="1200" dirty="0" err="1">
                <a:solidFill>
                  <a:srgbClr val="FF0000"/>
                </a:solidFill>
                <a:highlight>
                  <a:srgbClr val="FFFF00"/>
                </a:highlight>
              </a:rPr>
              <a:t>diễn</a:t>
            </a:r>
            <a:r>
              <a:rPr lang="en-US" sz="1200" dirty="0">
                <a:solidFill>
                  <a:srgbClr val="FF0000"/>
                </a:solidFill>
                <a:highlight>
                  <a:srgbClr val="FFFF00"/>
                </a:highlight>
              </a:rPr>
              <a:t> </a:t>
            </a:r>
            <a:r>
              <a:rPr lang="en-US" sz="1200" dirty="0" err="1">
                <a:solidFill>
                  <a:srgbClr val="FF0000"/>
                </a:solidFill>
                <a:highlight>
                  <a:srgbClr val="FFFF00"/>
                </a:highlight>
              </a:rPr>
              <a:t>biến</a:t>
            </a:r>
            <a:r>
              <a:rPr lang="en-US" sz="1200" dirty="0">
                <a:solidFill>
                  <a:srgbClr val="FF0000"/>
                </a:solidFill>
                <a:highlight>
                  <a:srgbClr val="FFFF00"/>
                </a:highlight>
              </a:rPr>
              <a:t> </a:t>
            </a:r>
            <a:r>
              <a:rPr lang="en-US" sz="1200" dirty="0" err="1">
                <a:solidFill>
                  <a:srgbClr val="FF0000"/>
                </a:solidFill>
                <a:highlight>
                  <a:srgbClr val="FFFF00"/>
                </a:highlight>
              </a:rPr>
              <a:t>dịch</a:t>
            </a:r>
            <a:r>
              <a:rPr lang="en-US" sz="1200" dirty="0">
                <a:solidFill>
                  <a:srgbClr val="FF0000"/>
                </a:solidFill>
                <a:highlight>
                  <a:srgbClr val="FFFF00"/>
                </a:highlight>
              </a:rPr>
              <a:t> </a:t>
            </a:r>
            <a:r>
              <a:rPr lang="en-US" sz="1200" dirty="0" err="1">
                <a:solidFill>
                  <a:srgbClr val="FF0000"/>
                </a:solidFill>
                <a:highlight>
                  <a:srgbClr val="FFFF00"/>
                </a:highlight>
              </a:rPr>
              <a:t>trên</a:t>
            </a:r>
            <a:r>
              <a:rPr lang="en-US" sz="1200" dirty="0">
                <a:solidFill>
                  <a:srgbClr val="FF0000"/>
                </a:solidFill>
                <a:highlight>
                  <a:srgbClr val="FFFF00"/>
                </a:highlight>
              </a:rPr>
              <a:t> </a:t>
            </a:r>
            <a:r>
              <a:rPr lang="en-US" sz="1200" dirty="0" err="1">
                <a:solidFill>
                  <a:srgbClr val="FF0000"/>
                </a:solidFill>
                <a:highlight>
                  <a:srgbClr val="FFFF00"/>
                </a:highlight>
              </a:rPr>
              <a:t>thế</a:t>
            </a:r>
            <a:r>
              <a:rPr lang="en-US" sz="1200" dirty="0">
                <a:solidFill>
                  <a:srgbClr val="FF0000"/>
                </a:solidFill>
                <a:highlight>
                  <a:srgbClr val="FFFF00"/>
                </a:highlight>
              </a:rPr>
              <a:t> </a:t>
            </a:r>
            <a:r>
              <a:rPr lang="en-US" sz="1200" dirty="0" err="1">
                <a:solidFill>
                  <a:srgbClr val="FF0000"/>
                </a:solidFill>
                <a:highlight>
                  <a:srgbClr val="FFFF00"/>
                </a:highlight>
              </a:rPr>
              <a:t>giới</a:t>
            </a:r>
            <a:r>
              <a:rPr lang="en-US" sz="1200" dirty="0">
                <a:solidFill>
                  <a:srgbClr val="FF0000"/>
                </a:solidFill>
                <a:highlight>
                  <a:srgbClr val="FFFF00"/>
                </a:highlight>
              </a:rPr>
              <a:t>: </a:t>
            </a:r>
            <a:r>
              <a:rPr lang="en-US" sz="1200" dirty="0" err="1">
                <a:solidFill>
                  <a:srgbClr val="FF0000"/>
                </a:solidFill>
                <a:highlight>
                  <a:srgbClr val="FFFF00"/>
                </a:highlight>
              </a:rPr>
              <a:t>đầu</a:t>
            </a:r>
            <a:r>
              <a:rPr lang="en-US" sz="1200" dirty="0">
                <a:solidFill>
                  <a:srgbClr val="FF0000"/>
                </a:solidFill>
                <a:highlight>
                  <a:srgbClr val="FFFF00"/>
                </a:highlight>
              </a:rPr>
              <a:t> </a:t>
            </a:r>
            <a:r>
              <a:rPr lang="en-US" sz="1200" dirty="0" err="1">
                <a:solidFill>
                  <a:srgbClr val="FF0000"/>
                </a:solidFill>
                <a:highlight>
                  <a:srgbClr val="FFFF00"/>
                </a:highlight>
              </a:rPr>
              <a:t>tháng</a:t>
            </a:r>
            <a:r>
              <a:rPr lang="en-US" sz="1200" dirty="0">
                <a:solidFill>
                  <a:srgbClr val="FF0000"/>
                </a:solidFill>
                <a:highlight>
                  <a:srgbClr val="FFFF00"/>
                </a:highlight>
              </a:rPr>
              <a:t> 1, </a:t>
            </a:r>
            <a:r>
              <a:rPr lang="en-US" sz="1200" dirty="0" err="1">
                <a:solidFill>
                  <a:srgbClr val="FF0000"/>
                </a:solidFill>
                <a:highlight>
                  <a:srgbClr val="FFFF00"/>
                </a:highlight>
              </a:rPr>
              <a:t>đầu</a:t>
            </a:r>
            <a:r>
              <a:rPr lang="en-US" sz="1200" dirty="0">
                <a:solidFill>
                  <a:srgbClr val="FF0000"/>
                </a:solidFill>
                <a:highlight>
                  <a:srgbClr val="FFFF00"/>
                </a:highlight>
              </a:rPr>
              <a:t> </a:t>
            </a:r>
            <a:r>
              <a:rPr lang="en-US" sz="1200" dirty="0" err="1">
                <a:solidFill>
                  <a:srgbClr val="FF0000"/>
                </a:solidFill>
                <a:highlight>
                  <a:srgbClr val="FFFF00"/>
                </a:highlight>
              </a:rPr>
              <a:t>tháng</a:t>
            </a:r>
            <a:r>
              <a:rPr lang="en-US" sz="1200" dirty="0">
                <a:solidFill>
                  <a:srgbClr val="FF0000"/>
                </a:solidFill>
                <a:highlight>
                  <a:srgbClr val="FFFF00"/>
                </a:highlight>
              </a:rPr>
              <a:t> 3/2020, 9/2020, 3/2021, 7/2021, 12/2021, </a:t>
            </a:r>
            <a:r>
              <a:rPr lang="en-US" sz="1200" dirty="0" err="1">
                <a:solidFill>
                  <a:srgbClr val="FF0000"/>
                </a:solidFill>
                <a:highlight>
                  <a:srgbClr val="FFFF00"/>
                </a:highlight>
              </a:rPr>
              <a:t>hiện</a:t>
            </a:r>
            <a:r>
              <a:rPr lang="en-US" sz="1200" dirty="0">
                <a:solidFill>
                  <a:srgbClr val="FF0000"/>
                </a:solidFill>
                <a:highlight>
                  <a:srgbClr val="FFFF00"/>
                </a:highlight>
              </a:rPr>
              <a:t> nay</a:t>
            </a:r>
            <a:br>
              <a:rPr lang="en-US" sz="1200" dirty="0">
                <a:solidFill>
                  <a:srgbClr val="FF0000"/>
                </a:solidFill>
                <a:highlight>
                  <a:srgbClr val="FFFF00"/>
                </a:highlight>
              </a:rPr>
            </a:br>
            <a:r>
              <a:rPr lang="en-US" sz="1200" dirty="0">
                <a:solidFill>
                  <a:srgbClr val="FF0000"/>
                </a:solidFill>
                <a:highlight>
                  <a:srgbClr val="FFFF00"/>
                </a:highlight>
              </a:rPr>
              <a:t>them </a:t>
            </a:r>
            <a:r>
              <a:rPr lang="en-US" sz="1200" dirty="0" err="1">
                <a:solidFill>
                  <a:srgbClr val="FF0000"/>
                </a:solidFill>
                <a:highlight>
                  <a:srgbClr val="FFFF00"/>
                </a:highlight>
              </a:rPr>
              <a:t>thông</a:t>
            </a:r>
            <a:r>
              <a:rPr lang="en-US" sz="1200" dirty="0">
                <a:solidFill>
                  <a:srgbClr val="FF0000"/>
                </a:solidFill>
                <a:highlight>
                  <a:srgbClr val="FFFF00"/>
                </a:highlight>
              </a:rPr>
              <a:t> tin </a:t>
            </a:r>
            <a:r>
              <a:rPr lang="en-US" sz="1200" dirty="0" err="1">
                <a:solidFill>
                  <a:srgbClr val="FF0000"/>
                </a:solidFill>
                <a:highlight>
                  <a:srgbClr val="FFFF00"/>
                </a:highlight>
              </a:rPr>
              <a:t>mỗi</a:t>
            </a:r>
            <a:r>
              <a:rPr lang="en-US" sz="1200" dirty="0">
                <a:solidFill>
                  <a:srgbClr val="FF0000"/>
                </a:solidFill>
                <a:highlight>
                  <a:srgbClr val="FFFF00"/>
                </a:highlight>
              </a:rPr>
              <a:t> </a:t>
            </a:r>
            <a:r>
              <a:rPr lang="en-US" sz="1200" dirty="0" err="1">
                <a:solidFill>
                  <a:srgbClr val="FF0000"/>
                </a:solidFill>
                <a:highlight>
                  <a:srgbClr val="FFFF00"/>
                </a:highlight>
              </a:rPr>
              <a:t>bản</a:t>
            </a:r>
            <a:r>
              <a:rPr lang="en-US" sz="1200" dirty="0">
                <a:solidFill>
                  <a:srgbClr val="FF0000"/>
                </a:solidFill>
                <a:highlight>
                  <a:srgbClr val="FFFF00"/>
                </a:highlight>
              </a:rPr>
              <a:t> </a:t>
            </a:r>
            <a:r>
              <a:rPr lang="en-US" sz="1200" dirty="0" err="1">
                <a:solidFill>
                  <a:srgbClr val="FF0000"/>
                </a:solidFill>
                <a:highlight>
                  <a:srgbClr val="FFFF00"/>
                </a:highlight>
              </a:rPr>
              <a:t>đồ</a:t>
            </a:r>
            <a:r>
              <a:rPr lang="en-US" sz="1200" dirty="0">
                <a:solidFill>
                  <a:srgbClr val="FF0000"/>
                </a:solidFill>
                <a:highlight>
                  <a:srgbClr val="FFFF00"/>
                </a:highlight>
              </a:rPr>
              <a:t>: bao </a:t>
            </a:r>
            <a:r>
              <a:rPr lang="en-US" sz="1200" dirty="0" err="1">
                <a:solidFill>
                  <a:srgbClr val="FF0000"/>
                </a:solidFill>
                <a:highlight>
                  <a:srgbClr val="FFFF00"/>
                </a:highlight>
              </a:rPr>
              <a:t>nhiêu</a:t>
            </a:r>
            <a:r>
              <a:rPr lang="en-US" sz="1200" dirty="0">
                <a:solidFill>
                  <a:srgbClr val="FF0000"/>
                </a:solidFill>
                <a:highlight>
                  <a:srgbClr val="FFFF00"/>
                </a:highlight>
              </a:rPr>
              <a:t> </a:t>
            </a:r>
            <a:r>
              <a:rPr lang="en-US" sz="1200" dirty="0" err="1">
                <a:solidFill>
                  <a:srgbClr val="FF0000"/>
                </a:solidFill>
                <a:highlight>
                  <a:srgbClr val="FFFF00"/>
                </a:highlight>
              </a:rPr>
              <a:t>nước</a:t>
            </a:r>
            <a:r>
              <a:rPr lang="en-US" sz="1200" dirty="0">
                <a:solidFill>
                  <a:srgbClr val="FF0000"/>
                </a:solidFill>
                <a:highlight>
                  <a:srgbClr val="FFFF00"/>
                </a:highlight>
              </a:rPr>
              <a:t>, </a:t>
            </a:r>
            <a:r>
              <a:rPr lang="en-US" sz="1200" dirty="0" err="1">
                <a:solidFill>
                  <a:srgbClr val="FF0000"/>
                </a:solidFill>
                <a:highlight>
                  <a:srgbClr val="FFFF00"/>
                </a:highlight>
              </a:rPr>
              <a:t>số</a:t>
            </a:r>
            <a:r>
              <a:rPr lang="en-US" sz="1200" dirty="0">
                <a:solidFill>
                  <a:srgbClr val="FF0000"/>
                </a:solidFill>
                <a:highlight>
                  <a:srgbClr val="FFFF00"/>
                </a:highlight>
              </a:rPr>
              <a:t> ca </a:t>
            </a:r>
            <a:r>
              <a:rPr lang="en-US" sz="1200" dirty="0" err="1">
                <a:solidFill>
                  <a:srgbClr val="FF0000"/>
                </a:solidFill>
                <a:highlight>
                  <a:srgbClr val="FFFF00"/>
                </a:highlight>
              </a:rPr>
              <a:t>mắc</a:t>
            </a:r>
            <a:r>
              <a:rPr lang="en-US" sz="1200" dirty="0">
                <a:solidFill>
                  <a:srgbClr val="FF0000"/>
                </a:solidFill>
                <a:highlight>
                  <a:srgbClr val="FFFF00"/>
                </a:highlight>
              </a:rPr>
              <a:t>/ </a:t>
            </a:r>
            <a:r>
              <a:rPr lang="en-US" sz="1200" dirty="0" err="1">
                <a:solidFill>
                  <a:srgbClr val="FF0000"/>
                </a:solidFill>
                <a:highlight>
                  <a:srgbClr val="FFFF00"/>
                </a:highlight>
              </a:rPr>
              <a:t>tử</a:t>
            </a:r>
            <a:r>
              <a:rPr lang="en-US" sz="1200" dirty="0">
                <a:solidFill>
                  <a:srgbClr val="FF0000"/>
                </a:solidFill>
                <a:highlight>
                  <a:srgbClr val="FFFF00"/>
                </a:highlight>
              </a:rPr>
              <a:t> </a:t>
            </a:r>
            <a:r>
              <a:rPr lang="en-US" sz="1200" dirty="0" err="1">
                <a:solidFill>
                  <a:srgbClr val="FF0000"/>
                </a:solidFill>
                <a:highlight>
                  <a:srgbClr val="FFFF00"/>
                </a:highlight>
              </a:rPr>
              <a:t>vong</a:t>
            </a:r>
            <a:endParaRPr lang="en-VN" dirty="0"/>
          </a:p>
          <a:p>
            <a:endParaRPr lang="en-VN" dirty="0"/>
          </a:p>
        </p:txBody>
      </p:sp>
      <p:sp>
        <p:nvSpPr>
          <p:cNvPr id="4" name="Slide Number Placeholder 3"/>
          <p:cNvSpPr>
            <a:spLocks noGrp="1"/>
          </p:cNvSpPr>
          <p:nvPr>
            <p:ph type="sldNum" sz="quarter" idx="5"/>
          </p:nvPr>
        </p:nvSpPr>
        <p:spPr/>
        <p:txBody>
          <a:bodyPr/>
          <a:lstStyle/>
          <a:p>
            <a:fld id="{F35DF0F2-FA0F-4FAA-B4DE-01F133D6370F}" type="slidenum">
              <a:rPr lang="en-US" smtClean="0"/>
              <a:t>5</a:t>
            </a:fld>
            <a:endParaRPr lang="en-US"/>
          </a:p>
        </p:txBody>
      </p:sp>
    </p:spTree>
    <p:extLst>
      <p:ext uri="{BB962C8B-B14F-4D97-AF65-F5344CB8AC3E}">
        <p14:creationId xmlns:p14="http://schemas.microsoft.com/office/powerpoint/2010/main" val="195838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VN" sz="1200"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F35DF0F2-FA0F-4FAA-B4DE-01F133D6370F}" type="slidenum">
              <a:rPr lang="en-US" smtClean="0"/>
              <a:t>6</a:t>
            </a:fld>
            <a:endParaRPr lang="en-US"/>
          </a:p>
        </p:txBody>
      </p:sp>
    </p:spTree>
    <p:extLst>
      <p:ext uri="{BB962C8B-B14F-4D97-AF65-F5344CB8AC3E}">
        <p14:creationId xmlns:p14="http://schemas.microsoft.com/office/powerpoint/2010/main" val="426126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46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9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00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9475" cy="3352800"/>
          </a:xfrm>
        </p:spPr>
      </p:sp>
      <p:sp>
        <p:nvSpPr>
          <p:cNvPr id="3" name="Notes Placeholder 2"/>
          <p:cNvSpPr>
            <a:spLocks noGrp="1"/>
          </p:cNvSpPr>
          <p:nvPr>
            <p:ph type="body" idx="1"/>
          </p:nvPr>
        </p:nvSpPr>
        <p:spPr/>
        <p:txBody>
          <a:bodyPr/>
          <a:lstStyle/>
          <a:p>
            <a:endParaRPr lang="vi-VN" sz="1400"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1E91F0-362C-4899-A141-27EF5266DE3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7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58AE-7490-6346-B201-60155DD48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C1B61AA-9979-BD4C-B4F1-800AAC958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8F9D941-312D-5244-8C16-A32A88B42ED7}"/>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43C5DAED-2058-B442-B480-CDE388407ED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F35EE8-C5F5-F344-8A1B-3FA25F4A39E0}"/>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025190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05C7-74E6-8A46-859F-09897DFEA16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2850C5A-FC55-EA4B-916E-749F30575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F9E-12F9-FA48-9D00-508CC91B4337}"/>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C8913622-2B11-9D45-85C1-8EF21979CE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1E67F9-B7CE-FB4E-8DFF-C1A888F9E4D3}"/>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27810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538A7-50D9-2345-9D45-F5B2A8B2E4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02129C2-924D-864C-BEBA-23840E205D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B31F5C-AD46-6543-BAC5-17C0906F6938}"/>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CFB65D9F-2170-3245-9A1E-E5F50D0513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4FCD54-17C6-7743-9C47-07FAED7E56EB}"/>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132533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4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8666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41A4-E4B3-8E46-8351-5310DECC4C6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3549AFC-B23F-5443-A9C9-3B53DB1C59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1450AC-F670-1147-8549-6D41F7953CA6}"/>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E3BA9FD8-483F-2644-ACF9-7CAF4B0750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7EB7BB-628B-7D45-9586-40F05E8DBF6A}"/>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91451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E86E-79FC-EA43-A367-71E7358EC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8B23A48-6323-AC4C-8180-61890B78D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772281-2DB0-0547-942E-CB598597C64A}"/>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7E29272A-199F-C74B-81DE-E648C82810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26CFBEF-7793-D040-B978-AC255C066563}"/>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274999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7E22-8917-C74E-87A9-A8CEE14C615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254BA4-BEB7-854E-8BFA-4C32543D4C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835954B-CBCC-D146-A3E5-CB57BB5CA0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E4D0C92-04C8-3E43-BF82-2A6D9956DC74}"/>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6" name="Footer Placeholder 5">
            <a:extLst>
              <a:ext uri="{FF2B5EF4-FFF2-40B4-BE49-F238E27FC236}">
                <a16:creationId xmlns:a16="http://schemas.microsoft.com/office/drawing/2014/main" id="{579536B1-4B68-E94F-A930-A59F5E7ADA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F069965-5826-924A-AA5A-CBA51274A214}"/>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50657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6B55-92ED-FE43-8B87-B01FA0AB1BA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FDCC3D-682A-C44D-B4EF-45E725274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60DE6D-65AE-0D4E-9858-219DF1FA5F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62BCD92-2E2C-4A47-A1EB-64D47E879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03F1E6-EB92-2B4A-A1D4-9326688A5B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116353A-F14E-4743-A8FF-58E9DFA6F9E4}"/>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8" name="Footer Placeholder 7">
            <a:extLst>
              <a:ext uri="{FF2B5EF4-FFF2-40B4-BE49-F238E27FC236}">
                <a16:creationId xmlns:a16="http://schemas.microsoft.com/office/drawing/2014/main" id="{15763154-696B-8F41-9471-397511336AB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7DC6A0F-59D8-374D-B3BA-E90DC1DFD92F}"/>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137186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FF92-F0FA-8945-AA6D-FF3D6E4A0BA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8D7072-A101-8D4F-BFBE-BE8194D2BB03}"/>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4" name="Footer Placeholder 3">
            <a:extLst>
              <a:ext uri="{FF2B5EF4-FFF2-40B4-BE49-F238E27FC236}">
                <a16:creationId xmlns:a16="http://schemas.microsoft.com/office/drawing/2014/main" id="{69E8284B-8859-8F43-83C2-5FEDDBC986F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BA6B663-CE89-964B-A4C7-16F827E1D103}"/>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26810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40A1CA-FAC5-1C41-BE3A-B24DE0B01C37}"/>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3" name="Footer Placeholder 2">
            <a:extLst>
              <a:ext uri="{FF2B5EF4-FFF2-40B4-BE49-F238E27FC236}">
                <a16:creationId xmlns:a16="http://schemas.microsoft.com/office/drawing/2014/main" id="{DDB34C8D-FF33-134B-818E-716BB4759D5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0CD7278-4712-4048-B439-F65AFFE634BA}"/>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06966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46F0-F839-4E48-83E6-B460B9E54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B2D65FF-96B6-3040-B510-0EF082EFD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12A719A-AFDE-EC44-94D5-86A988AF1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3FB460-7E66-5940-9100-949F6C6D502F}"/>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6" name="Footer Placeholder 5">
            <a:extLst>
              <a:ext uri="{FF2B5EF4-FFF2-40B4-BE49-F238E27FC236}">
                <a16:creationId xmlns:a16="http://schemas.microsoft.com/office/drawing/2014/main" id="{3159BD69-7F26-A94C-ABDD-3516E59F25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729C79-2B23-464B-B108-002A11463D5C}"/>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336127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EB81-B6EA-DC43-9F49-161092247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AC409D-CD37-F344-A06E-398DC0857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DF3B245-7FD2-AE44-92B7-55D1BF990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9B015E-999C-0B43-A3F2-B36648426CF4}"/>
              </a:ext>
            </a:extLst>
          </p:cNvPr>
          <p:cNvSpPr>
            <a:spLocks noGrp="1"/>
          </p:cNvSpPr>
          <p:nvPr>
            <p:ph type="dt" sz="half" idx="10"/>
          </p:nvPr>
        </p:nvSpPr>
        <p:spPr/>
        <p:txBody>
          <a:bodyPr/>
          <a:lstStyle/>
          <a:p>
            <a:fld id="{FF9CD1D6-3010-CD47-B198-18DD0A16F8B2}" type="datetimeFigureOut">
              <a:rPr lang="vi-VN" smtClean="0"/>
              <a:t>02/08/2023</a:t>
            </a:fld>
            <a:endParaRPr lang="vi-VN"/>
          </a:p>
        </p:txBody>
      </p:sp>
      <p:sp>
        <p:nvSpPr>
          <p:cNvPr id="6" name="Footer Placeholder 5">
            <a:extLst>
              <a:ext uri="{FF2B5EF4-FFF2-40B4-BE49-F238E27FC236}">
                <a16:creationId xmlns:a16="http://schemas.microsoft.com/office/drawing/2014/main" id="{75BBA08F-F9B4-AD4F-AD25-3F7ADF480E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CF76D0-5E11-1044-A591-345D691ED65C}"/>
              </a:ext>
            </a:extLst>
          </p:cNvPr>
          <p:cNvSpPr>
            <a:spLocks noGrp="1"/>
          </p:cNvSpPr>
          <p:nvPr>
            <p:ph type="sldNum" sz="quarter" idx="12"/>
          </p:nvPr>
        </p:nvSpPr>
        <p:spPr/>
        <p:txBody>
          <a:bodyPr/>
          <a:lstStyle/>
          <a:p>
            <a:fld id="{DD1EC0D5-70F0-C941-8710-996041F4E9F3}" type="slidenum">
              <a:rPr lang="vi-VN" smtClean="0"/>
              <a:t>‹#›</a:t>
            </a:fld>
            <a:endParaRPr lang="vi-VN"/>
          </a:p>
        </p:txBody>
      </p:sp>
    </p:spTree>
    <p:extLst>
      <p:ext uri="{BB962C8B-B14F-4D97-AF65-F5344CB8AC3E}">
        <p14:creationId xmlns:p14="http://schemas.microsoft.com/office/powerpoint/2010/main" val="2811591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34307-2D46-CD4F-828D-EA7C4D362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9EB58DC-4F2A-D647-9E7D-4D749EE90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E2A83D-983C-094D-BC81-EF099A7F9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CD1D6-3010-CD47-B198-18DD0A16F8B2}" type="datetimeFigureOut">
              <a:rPr lang="vi-VN" smtClean="0"/>
              <a:t>02/08/2023</a:t>
            </a:fld>
            <a:endParaRPr lang="vi-VN"/>
          </a:p>
        </p:txBody>
      </p:sp>
      <p:sp>
        <p:nvSpPr>
          <p:cNvPr id="5" name="Footer Placeholder 4">
            <a:extLst>
              <a:ext uri="{FF2B5EF4-FFF2-40B4-BE49-F238E27FC236}">
                <a16:creationId xmlns:a16="http://schemas.microsoft.com/office/drawing/2014/main" id="{53D7AC18-F112-1B4F-93CE-94664C17A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F3B2EE7-C98E-BB43-AA70-A3244910C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EC0D5-70F0-C941-8710-996041F4E9F3}" type="slidenum">
              <a:rPr lang="vi-VN" smtClean="0"/>
              <a:t>‹#›</a:t>
            </a:fld>
            <a:endParaRPr lang="vi-VN"/>
          </a:p>
        </p:txBody>
      </p:sp>
    </p:spTree>
    <p:extLst>
      <p:ext uri="{BB962C8B-B14F-4D97-AF65-F5344CB8AC3E}">
        <p14:creationId xmlns:p14="http://schemas.microsoft.com/office/powerpoint/2010/main" val="1270232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F0CD00-5564-B645-9835-B7462EDC99D6}"/>
              </a:ext>
            </a:extLst>
          </p:cNvPr>
          <p:cNvSpPr/>
          <p:nvPr/>
        </p:nvSpPr>
        <p:spPr>
          <a:xfrm>
            <a:off x="3908426" y="6464301"/>
            <a:ext cx="728663" cy="393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5" name="Rectangle 4">
            <a:extLst>
              <a:ext uri="{FF2B5EF4-FFF2-40B4-BE49-F238E27FC236}">
                <a16:creationId xmlns:a16="http://schemas.microsoft.com/office/drawing/2014/main" id="{CDA905D6-A74D-A74D-80A6-2B06E89D1EE5}"/>
              </a:ext>
            </a:extLst>
          </p:cNvPr>
          <p:cNvSpPr/>
          <p:nvPr/>
        </p:nvSpPr>
        <p:spPr>
          <a:xfrm>
            <a:off x="4637088" y="6284914"/>
            <a:ext cx="730251" cy="573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dirty="0"/>
          </a:p>
        </p:txBody>
      </p:sp>
      <p:sp>
        <p:nvSpPr>
          <p:cNvPr id="6" name="Rectangle 5">
            <a:extLst>
              <a:ext uri="{FF2B5EF4-FFF2-40B4-BE49-F238E27FC236}">
                <a16:creationId xmlns:a16="http://schemas.microsoft.com/office/drawing/2014/main" id="{FF5F9AEB-7329-8149-A15F-D3055BEEE1D4}"/>
              </a:ext>
            </a:extLst>
          </p:cNvPr>
          <p:cNvSpPr/>
          <p:nvPr/>
        </p:nvSpPr>
        <p:spPr>
          <a:xfrm>
            <a:off x="5367338" y="6167437"/>
            <a:ext cx="728663" cy="690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7" name="Rectangle 6">
            <a:extLst>
              <a:ext uri="{FF2B5EF4-FFF2-40B4-BE49-F238E27FC236}">
                <a16:creationId xmlns:a16="http://schemas.microsoft.com/office/drawing/2014/main" id="{7E4337C5-2B35-3E48-8182-F806303536B2}"/>
              </a:ext>
            </a:extLst>
          </p:cNvPr>
          <p:cNvSpPr/>
          <p:nvPr/>
        </p:nvSpPr>
        <p:spPr>
          <a:xfrm>
            <a:off x="6096002" y="6284914"/>
            <a:ext cx="728663" cy="573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8" name="Rectangle 7">
            <a:extLst>
              <a:ext uri="{FF2B5EF4-FFF2-40B4-BE49-F238E27FC236}">
                <a16:creationId xmlns:a16="http://schemas.microsoft.com/office/drawing/2014/main" id="{4D2DA2D1-B853-834D-A572-4F97B9019579}"/>
              </a:ext>
            </a:extLst>
          </p:cNvPr>
          <p:cNvSpPr/>
          <p:nvPr/>
        </p:nvSpPr>
        <p:spPr>
          <a:xfrm>
            <a:off x="7129463" y="6464301"/>
            <a:ext cx="730251" cy="393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15" name="Rectangle 14">
            <a:extLst>
              <a:ext uri="{FF2B5EF4-FFF2-40B4-BE49-F238E27FC236}">
                <a16:creationId xmlns:a16="http://schemas.microsoft.com/office/drawing/2014/main" id="{EE1F34EA-D5F2-8C48-9967-9FF4EED4696A}"/>
              </a:ext>
            </a:extLst>
          </p:cNvPr>
          <p:cNvSpPr/>
          <p:nvPr/>
        </p:nvSpPr>
        <p:spPr>
          <a:xfrm>
            <a:off x="4213226" y="6464301"/>
            <a:ext cx="728663"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16" name="Rectangle 15">
            <a:extLst>
              <a:ext uri="{FF2B5EF4-FFF2-40B4-BE49-F238E27FC236}">
                <a16:creationId xmlns:a16="http://schemas.microsoft.com/office/drawing/2014/main" id="{B48D9966-CE04-5146-9613-6DE915FD8221}"/>
              </a:ext>
            </a:extLst>
          </p:cNvPr>
          <p:cNvSpPr/>
          <p:nvPr/>
        </p:nvSpPr>
        <p:spPr>
          <a:xfrm>
            <a:off x="4941888" y="6284914"/>
            <a:ext cx="730251" cy="573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dirty="0"/>
          </a:p>
        </p:txBody>
      </p:sp>
      <p:sp>
        <p:nvSpPr>
          <p:cNvPr id="17" name="Rectangle 16">
            <a:extLst>
              <a:ext uri="{FF2B5EF4-FFF2-40B4-BE49-F238E27FC236}">
                <a16:creationId xmlns:a16="http://schemas.microsoft.com/office/drawing/2014/main" id="{C82713B2-5C1B-4C4F-9264-4A3C252A4F5B}"/>
              </a:ext>
            </a:extLst>
          </p:cNvPr>
          <p:cNvSpPr/>
          <p:nvPr/>
        </p:nvSpPr>
        <p:spPr>
          <a:xfrm>
            <a:off x="5672138" y="6167437"/>
            <a:ext cx="728663" cy="6905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18" name="Rectangle 17">
            <a:extLst>
              <a:ext uri="{FF2B5EF4-FFF2-40B4-BE49-F238E27FC236}">
                <a16:creationId xmlns:a16="http://schemas.microsoft.com/office/drawing/2014/main" id="{4D5B1E39-FE5C-2244-9EB1-80BC5D9368FD}"/>
              </a:ext>
            </a:extLst>
          </p:cNvPr>
          <p:cNvSpPr/>
          <p:nvPr/>
        </p:nvSpPr>
        <p:spPr>
          <a:xfrm>
            <a:off x="6400802" y="6284914"/>
            <a:ext cx="728663" cy="573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id-ID" sz="1351"/>
          </a:p>
        </p:txBody>
      </p:sp>
      <p:sp>
        <p:nvSpPr>
          <p:cNvPr id="19" name="Title 1">
            <a:extLst>
              <a:ext uri="{FF2B5EF4-FFF2-40B4-BE49-F238E27FC236}">
                <a16:creationId xmlns:a16="http://schemas.microsoft.com/office/drawing/2014/main" id="{FE0A4423-BBB5-7945-91A9-02AE23129918}"/>
              </a:ext>
            </a:extLst>
          </p:cNvPr>
          <p:cNvSpPr txBox="1">
            <a:spLocks/>
          </p:cNvSpPr>
          <p:nvPr/>
        </p:nvSpPr>
        <p:spPr>
          <a:xfrm>
            <a:off x="-10257" y="1832908"/>
            <a:ext cx="12191999" cy="2683549"/>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defTabSz="914377">
              <a:lnSpc>
                <a:spcPts val="6000"/>
              </a:lnSpc>
            </a:pPr>
            <a:r>
              <a:rPr lang="en-US" sz="4000" b="1" dirty="0">
                <a:solidFill>
                  <a:srgbClr val="FFFF00"/>
                </a:solidFill>
                <a:latin typeface="Arial" panose="020B0604020202020204" pitchFamily="34" charset="0"/>
                <a:cs typeface="Arial" panose="020B0604020202020204" pitchFamily="34" charset="0"/>
              </a:rPr>
              <a:t>TÌNH HÌNH DỊCH BỆNH COVID-19</a:t>
            </a:r>
          </a:p>
          <a:p>
            <a:pPr defTabSz="914377">
              <a:lnSpc>
                <a:spcPts val="6000"/>
              </a:lnSpc>
            </a:pPr>
            <a:r>
              <a:rPr lang="en-US" sz="4000" b="1" dirty="0">
                <a:solidFill>
                  <a:srgbClr val="FFFF00"/>
                </a:solidFill>
                <a:latin typeface="Arial" panose="020B0604020202020204" pitchFamily="34" charset="0"/>
                <a:cs typeface="Arial" panose="020B0604020202020204" pitchFamily="34" charset="0"/>
              </a:rPr>
              <a:t>VÀ CÔNG TÁC PHÒNG, CHỐNG DỊCH </a:t>
            </a:r>
          </a:p>
          <a:p>
            <a:pPr defTabSz="914377">
              <a:lnSpc>
                <a:spcPts val="6000"/>
              </a:lnSpc>
            </a:pPr>
            <a:r>
              <a:rPr lang="en-US" sz="4000" b="1" dirty="0">
                <a:solidFill>
                  <a:srgbClr val="FFFF00"/>
                </a:solidFill>
                <a:latin typeface="Arial" panose="020B0604020202020204" pitchFamily="34" charset="0"/>
                <a:cs typeface="Arial" panose="020B0604020202020204" pitchFamily="34" charset="0"/>
              </a:rPr>
              <a:t>TẠI VIỆT NAM</a:t>
            </a:r>
          </a:p>
        </p:txBody>
      </p:sp>
      <p:sp>
        <p:nvSpPr>
          <p:cNvPr id="10" name="Rectangle 9">
            <a:extLst>
              <a:ext uri="{FF2B5EF4-FFF2-40B4-BE49-F238E27FC236}">
                <a16:creationId xmlns:a16="http://schemas.microsoft.com/office/drawing/2014/main" id="{641E57C6-A598-D24E-B33E-7960FC554812}"/>
              </a:ext>
            </a:extLst>
          </p:cNvPr>
          <p:cNvSpPr/>
          <p:nvPr/>
        </p:nvSpPr>
        <p:spPr>
          <a:xfrm>
            <a:off x="2" y="5135052"/>
            <a:ext cx="12191999" cy="561885"/>
          </a:xfrm>
          <a:prstGeom prst="rect">
            <a:avLst/>
          </a:prstGeom>
        </p:spPr>
        <p:txBody>
          <a:bodyPr wrap="square">
            <a:spAutoFit/>
          </a:bodyPr>
          <a:lstStyle/>
          <a:p>
            <a:pPr algn="ctr">
              <a:lnSpc>
                <a:spcPct val="120000"/>
              </a:lnSpc>
            </a:pPr>
            <a:r>
              <a:rPr lang="en-US" sz="2800" b="1" i="1">
                <a:solidFill>
                  <a:schemeClr val="bg1"/>
                </a:solidFill>
                <a:latin typeface="Arial" panose="020B0604020202020204" pitchFamily="34" charset="0"/>
                <a:cs typeface="Arial" panose="020B0604020202020204" pitchFamily="34" charset="0"/>
              </a:rPr>
              <a:t>Hà </a:t>
            </a:r>
            <a:r>
              <a:rPr lang="en-US" sz="2800" b="1" i="1" dirty="0" err="1">
                <a:solidFill>
                  <a:schemeClr val="bg1"/>
                </a:solidFill>
                <a:latin typeface="Arial" panose="020B0604020202020204" pitchFamily="34" charset="0"/>
                <a:cs typeface="Arial" panose="020B0604020202020204" pitchFamily="34" charset="0"/>
              </a:rPr>
              <a:t>Nội</a:t>
            </a:r>
            <a:r>
              <a:rPr lang="en-US" sz="2800" b="1" i="1">
                <a:solidFill>
                  <a:schemeClr val="bg1"/>
                </a:solidFill>
                <a:latin typeface="Arial" panose="020B0604020202020204" pitchFamily="34" charset="0"/>
                <a:cs typeface="Arial" panose="020B0604020202020204" pitchFamily="34" charset="0"/>
              </a:rPr>
              <a:t>, 03/8</a:t>
            </a:r>
            <a:r>
              <a:rPr lang="vi-VN" sz="2800" b="1" i="1">
                <a:solidFill>
                  <a:schemeClr val="bg1"/>
                </a:solidFill>
                <a:latin typeface="Arial" panose="020B0604020202020204" pitchFamily="34" charset="0"/>
                <a:cs typeface="Arial" panose="020B0604020202020204" pitchFamily="34" charset="0"/>
              </a:rPr>
              <a:t>/202</a:t>
            </a:r>
            <a:r>
              <a:rPr lang="en-US" sz="2800" b="1" i="1" dirty="0">
                <a:solidFill>
                  <a:schemeClr val="bg1"/>
                </a:solidFill>
                <a:latin typeface="Arial" panose="020B0604020202020204" pitchFamily="34" charset="0"/>
                <a:cs typeface="Arial" panose="020B0604020202020204" pitchFamily="34" charset="0"/>
              </a:rPr>
              <a:t>3</a:t>
            </a:r>
            <a:endParaRPr lang="vi-VN" sz="2800" b="1" i="1" dirty="0">
              <a:solidFill>
                <a:schemeClr val="bg1"/>
              </a:solidFill>
              <a:latin typeface="Arial" panose="020B0604020202020204" pitchFamily="34" charset="0"/>
              <a:cs typeface="Arial" panose="020B0604020202020204" pitchFamily="34" charset="0"/>
            </a:endParaRPr>
          </a:p>
        </p:txBody>
      </p:sp>
      <p:pic>
        <p:nvPicPr>
          <p:cNvPr id="14" name="Picture 13" descr="Logo Cuc YTDP"/>
          <p:cNvPicPr>
            <a:picLocks noChangeAspect="1" noChangeArrowheads="1"/>
          </p:cNvPicPr>
          <p:nvPr/>
        </p:nvPicPr>
        <p:blipFill>
          <a:blip r:embed="rId3" cstate="print"/>
          <a:srcRect/>
          <a:stretch>
            <a:fillRect/>
          </a:stretch>
        </p:blipFill>
        <p:spPr bwMode="auto">
          <a:xfrm>
            <a:off x="5515473" y="309358"/>
            <a:ext cx="1041991" cy="1020726"/>
          </a:xfrm>
          <a:prstGeom prst="rect">
            <a:avLst/>
          </a:prstGeom>
          <a:noFill/>
          <a:ln w="9525">
            <a:noFill/>
            <a:miter lim="800000"/>
            <a:headEnd/>
            <a:tailEnd/>
          </a:ln>
        </p:spPr>
      </p:pic>
    </p:spTree>
    <p:extLst>
      <p:ext uri="{BB962C8B-B14F-4D97-AF65-F5344CB8AC3E}">
        <p14:creationId xmlns:p14="http://schemas.microsoft.com/office/powerpoint/2010/main" val="2183229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C625B0F-26DC-694B-A744-A18D2AAF417D}"/>
              </a:ext>
            </a:extLst>
          </p:cNvPr>
          <p:cNvSpPr/>
          <p:nvPr/>
        </p:nvSpPr>
        <p:spPr>
          <a:xfrm>
            <a:off x="806350" y="2946963"/>
            <a:ext cx="10957302" cy="630942"/>
          </a:xfrm>
          <a:prstGeom prst="rect">
            <a:avLst/>
          </a:prstGeom>
        </p:spPr>
        <p:txBody>
          <a:bodyPr wrap="square">
            <a:spAutoFit/>
          </a:bodyPr>
          <a:lstStyle/>
          <a:p>
            <a:pPr algn="ctr"/>
            <a:r>
              <a:rPr lang="en-US" sz="3500" b="1">
                <a:solidFill>
                  <a:srgbClr val="C00000"/>
                </a:solidFill>
                <a:latin typeface="Calibri" panose="020F0502020204030204" pitchFamily="34" charset="0"/>
                <a:cs typeface="Calibri" panose="020F0502020204030204" pitchFamily="34" charset="0"/>
              </a:rPr>
              <a:t>CÁC HOẠT ĐỘNG ĐÁP ỨNG</a:t>
            </a:r>
            <a:endParaRPr lang="en-US" sz="35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4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105532"/>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0" y="951180"/>
            <a:ext cx="4692769" cy="5893921"/>
          </a:xfrm>
          <a:prstGeom prst="rect">
            <a:avLst/>
          </a:prstGeom>
        </p:spPr>
        <p:txBody>
          <a:bodyPr wrap="square">
            <a:spAutoFit/>
          </a:bodyPr>
          <a:lstStyle/>
          <a:p>
            <a:pPr marL="342900" indent="-342900" algn="just" eaLnBrk="0" hangingPunct="0">
              <a:spcBef>
                <a:spcPts val="600"/>
              </a:spcBef>
              <a:buSzPct val="70000"/>
              <a:buFont typeface="Wingdings" pitchFamily="2" charset="2"/>
              <a:buChar char="Ø"/>
              <a:defRPr/>
            </a:pPr>
            <a:r>
              <a:rPr lang="en-US" sz="2100" dirty="0" err="1">
                <a:latin typeface="Arial" panose="020B0604020202020204" pitchFamily="34" charset="0"/>
                <a:cs typeface="Arial" panose="020B0604020202020204" pitchFamily="34" charset="0"/>
              </a:rPr>
              <a:t>Tổng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Bí</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thư</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Chủ</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tịch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nước</a:t>
            </a:r>
            <a:r>
              <a:rPr lang="en-US"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kêu</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gọi</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toàn</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dân</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chung</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sức</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chống</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dịch</a:t>
            </a:r>
            <a:r>
              <a:rPr lang="en-GB" sz="2100" dirty="0">
                <a:latin typeface="Arial" panose="020B0604020202020204" pitchFamily="34" charset="0"/>
                <a:cs typeface="Arial" panose="020B0604020202020204" pitchFamily="34" charset="0"/>
              </a:rPr>
              <a:t> COVID-19.</a:t>
            </a:r>
            <a:r>
              <a:rPr lang="en-US" sz="2100" dirty="0">
                <a:latin typeface="Arial" panose="020B0604020202020204" pitchFamily="34" charset="0"/>
                <a:cs typeface="Arial" panose="020B0604020202020204" pitchFamily="34" charset="0"/>
              </a:rPr>
              <a:t> </a:t>
            </a:r>
          </a:p>
          <a:p>
            <a:pPr marL="342900" indent="-342900" algn="just" eaLnBrk="0" hangingPunct="0">
              <a:spcBef>
                <a:spcPts val="600"/>
              </a:spcBef>
              <a:buSzPct val="70000"/>
              <a:buFont typeface="Wingdings" pitchFamily="2" charset="2"/>
              <a:buChar char="Ø"/>
              <a:defRPr/>
            </a:pPr>
            <a:r>
              <a:rPr lang="vi-VN" sz="2000" dirty="0">
                <a:latin typeface="Arial" panose="020B0604020202020204" pitchFamily="34" charset="0"/>
                <a:cs typeface="Arial" panose="020B0604020202020204" pitchFamily="34" charset="0"/>
              </a:rPr>
              <a:t>Bộ Chính trị</a:t>
            </a:r>
            <a:r>
              <a:rPr lang="en-GB" sz="2000" dirty="0">
                <a:latin typeface="Arial" panose="020B0604020202020204" pitchFamily="34" charset="0"/>
                <a:cs typeface="Arial" panose="020B0604020202020204" pitchFamily="34" charset="0"/>
              </a:rPr>
              <a:t>,</a:t>
            </a:r>
            <a:r>
              <a:rPr lang="vi-VN" sz="2000"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Ban </a:t>
            </a:r>
            <a:r>
              <a:rPr lang="en-US" sz="2100" dirty="0" err="1">
                <a:latin typeface="Arial" panose="020B0604020202020204" pitchFamily="34" charset="0"/>
                <a:cs typeface="Arial" panose="020B0604020202020204" pitchFamily="34" charset="0"/>
              </a:rPr>
              <a:t>Bí</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thư</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Chính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phủ</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Thủ</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tướng</a:t>
            </a:r>
            <a:r>
              <a:rPr lang="en-US" sz="2100" dirty="0">
                <a:latin typeface="Arial" panose="020B0604020202020204" pitchFamily="34" charset="0"/>
                <a:cs typeface="Arial" panose="020B0604020202020204" pitchFamily="34" charset="0"/>
              </a:rPr>
              <a:t> CP </a:t>
            </a:r>
            <a:r>
              <a:rPr lang="en-US" sz="2100" dirty="0" err="1">
                <a:latin typeface="Arial" panose="020B0604020202020204" pitchFamily="34" charset="0"/>
                <a:cs typeface="Arial" panose="020B0604020202020204" pitchFamily="34" charset="0"/>
              </a:rPr>
              <a:t>đã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chỉ</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đạo</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quyết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liệt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chống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dịch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như</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chống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giặc</a:t>
            </a:r>
            <a:r>
              <a:rPr lang="en-US" sz="2100" dirty="0">
                <a:latin typeface="Arial" panose="020B0604020202020204" pitchFamily="34" charset="0"/>
                <a:cs typeface="Arial" panose="020B0604020202020204" pitchFamily="34" charset="0"/>
              </a:rPr>
              <a:t>.</a:t>
            </a:r>
          </a:p>
          <a:p>
            <a:pPr marL="342900" indent="-342900" algn="just" eaLnBrk="0" hangingPunct="0">
              <a:spcBef>
                <a:spcPts val="600"/>
              </a:spcBef>
              <a:buSzPct val="70000"/>
              <a:buFont typeface="Wingdings" pitchFamily="2" charset="2"/>
              <a:buChar char="Ø"/>
              <a:defRPr/>
            </a:pPr>
            <a:r>
              <a:rPr lang="en-US" sz="2100" dirty="0" err="1">
                <a:latin typeface="Arial" panose="020B0604020202020204" pitchFamily="34" charset="0"/>
                <a:cs typeface="Arial" panose="020B0604020202020204" pitchFamily="34" charset="0"/>
              </a:rPr>
              <a:t>Thành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lập</a:t>
            </a:r>
            <a:r>
              <a:rPr lang="en-US" sz="2100" dirty="0">
                <a:latin typeface="Arial" panose="020B0604020202020204" pitchFamily="34" charset="0"/>
                <a:cs typeface="Arial" panose="020B0604020202020204" pitchFamily="34" charset="0"/>
              </a:rPr>
              <a:t> Ban </a:t>
            </a:r>
            <a:r>
              <a:rPr lang="en-US" sz="2100" dirty="0" err="1">
                <a:latin typeface="Arial" panose="020B0604020202020204" pitchFamily="34" charset="0"/>
                <a:cs typeface="Arial" panose="020B0604020202020204" pitchFamily="34" charset="0"/>
              </a:rPr>
              <a:t>chỉ</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đạo</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quốc</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gia</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phòng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chống</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dịch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bệnh</a:t>
            </a:r>
            <a:r>
              <a:rPr lang="en-US" sz="2100" dirty="0">
                <a:latin typeface="Arial" panose="020B0604020202020204" pitchFamily="34" charset="0"/>
                <a:cs typeface="Arial" panose="020B0604020202020204" pitchFamily="34" charset="0"/>
              </a:rPr>
              <a:t> COVID-19</a:t>
            </a:r>
          </a:p>
          <a:p>
            <a:pPr marL="342900" indent="-342900" algn="just" eaLnBrk="0" hangingPunct="0">
              <a:spcBef>
                <a:spcPts val="600"/>
              </a:spcBef>
              <a:buSzPct val="70000"/>
              <a:buFont typeface="Wingdings" pitchFamily="2" charset="2"/>
              <a:buChar char="Ø"/>
              <a:defRPr/>
            </a:pPr>
            <a:r>
              <a:rPr lang="en-US" sz="2100" spc="-30" dirty="0" err="1">
                <a:latin typeface="Arial" panose="020B0604020202020204" pitchFamily="34" charset="0"/>
                <a:cs typeface="Arial" panose="020B0604020202020204" pitchFamily="34" charset="0"/>
              </a:rPr>
              <a:t>Sự</a:t>
            </a:r>
            <a:r>
              <a:rPr lang="en-US" sz="2100" spc="-30" dirty="0">
                <a:latin typeface="Arial" panose="020B0604020202020204" pitchFamily="34" charset="0"/>
                <a:cs typeface="Arial" panose="020B0604020202020204" pitchFamily="34" charset="0"/>
              </a:rPr>
              <a:t> </a:t>
            </a:r>
            <a:r>
              <a:rPr lang="en-US" sz="2100" spc="-30" dirty="0" err="1">
                <a:latin typeface="Arial" panose="020B0604020202020204" pitchFamily="34" charset="0"/>
                <a:cs typeface="Arial" panose="020B0604020202020204" pitchFamily="34" charset="0"/>
              </a:rPr>
              <a:t>vào</a:t>
            </a:r>
            <a:r>
              <a:rPr lang="en-US" sz="2100" spc="-30" dirty="0">
                <a:latin typeface="Arial" panose="020B0604020202020204" pitchFamily="34" charset="0"/>
                <a:cs typeface="Arial" panose="020B0604020202020204" pitchFamily="34" charset="0"/>
              </a:rPr>
              <a:t> </a:t>
            </a:r>
            <a:r>
              <a:rPr lang="en-US" sz="2100" spc="-30" dirty="0" err="1">
                <a:latin typeface="Arial" panose="020B0604020202020204" pitchFamily="34" charset="0"/>
                <a:cs typeface="Arial" panose="020B0604020202020204" pitchFamily="34" charset="0"/>
              </a:rPr>
              <a:t>cuộc</a:t>
            </a:r>
            <a:r>
              <a:rPr lang="en-US" sz="2100" spc="-30" dirty="0">
                <a:latin typeface="Arial" panose="020B0604020202020204" pitchFamily="34" charset="0"/>
                <a:cs typeface="Arial" panose="020B0604020202020204" pitchFamily="34" charset="0"/>
              </a:rPr>
              <a:t> </a:t>
            </a:r>
            <a:r>
              <a:rPr lang="en-US" sz="2100" spc="-30" dirty="0" err="1">
                <a:latin typeface="Arial" panose="020B0604020202020204" pitchFamily="34" charset="0"/>
                <a:cs typeface="Arial" panose="020B0604020202020204" pitchFamily="34" charset="0"/>
              </a:rPr>
              <a:t>quyết</a:t>
            </a:r>
            <a:r>
              <a:rPr lang="en-US" sz="2100" spc="-30" dirty="0">
                <a:latin typeface="Arial" panose="020B0604020202020204" pitchFamily="34" charset="0"/>
                <a:cs typeface="Arial" panose="020B0604020202020204" pitchFamily="34" charset="0"/>
              </a:rPr>
              <a:t> </a:t>
            </a:r>
            <a:r>
              <a:rPr lang="en-US" sz="2100" spc="-30" dirty="0" err="1">
                <a:latin typeface="Arial" panose="020B0604020202020204" pitchFamily="34" charset="0"/>
                <a:cs typeface="Arial" panose="020B0604020202020204" pitchFamily="34" charset="0"/>
              </a:rPr>
              <a:t>liệt</a:t>
            </a:r>
            <a:r>
              <a:rPr lang="en-US" sz="2100" spc="-30" dirty="0">
                <a:latin typeface="Arial" panose="020B0604020202020204" pitchFamily="34" charset="0"/>
                <a:cs typeface="Arial" panose="020B0604020202020204" pitchFamily="34" charset="0"/>
              </a:rPr>
              <a:t> </a:t>
            </a:r>
            <a:r>
              <a:rPr lang="en-US" sz="2100" spc="-30" dirty="0" err="1">
                <a:latin typeface="Arial" panose="020B0604020202020204" pitchFamily="34" charset="0"/>
                <a:cs typeface="Arial" panose="020B0604020202020204" pitchFamily="34" charset="0"/>
              </a:rPr>
              <a:t>của</a:t>
            </a:r>
            <a:r>
              <a:rPr lang="en-US" sz="2100" spc="-30" dirty="0">
                <a:latin typeface="Arial" panose="020B0604020202020204" pitchFamily="34" charset="0"/>
                <a:cs typeface="Arial" panose="020B0604020202020204" pitchFamily="34" charset="0"/>
              </a:rPr>
              <a:t> c</a:t>
            </a:r>
            <a:r>
              <a:rPr lang="vi-VN" sz="2100" spc="-30" dirty="0">
                <a:latin typeface="Arial" panose="020B0604020202020204" pitchFamily="34" charset="0"/>
                <a:cs typeface="Arial" panose="020B0604020202020204" pitchFamily="34" charset="0"/>
              </a:rPr>
              <a:t>ác Bộ, </a:t>
            </a:r>
            <a:r>
              <a:rPr lang="en-GB" sz="2100" spc="-30" dirty="0">
                <a:latin typeface="Arial" panose="020B0604020202020204" pitchFamily="34" charset="0"/>
                <a:cs typeface="Arial" panose="020B0604020202020204" pitchFamily="34" charset="0"/>
              </a:rPr>
              <a:t>Ban n</a:t>
            </a:r>
            <a:r>
              <a:rPr lang="vi-VN" sz="2100" spc="-30" dirty="0">
                <a:latin typeface="Arial" panose="020B0604020202020204" pitchFamily="34" charset="0"/>
                <a:cs typeface="Arial" panose="020B0604020202020204" pitchFamily="34" charset="0"/>
              </a:rPr>
              <a:t>gành, UBND tỉnh/t</a:t>
            </a:r>
            <a:r>
              <a:rPr lang="en-US" sz="2100" spc="-30" dirty="0">
                <a:latin typeface="Arial" panose="020B0604020202020204" pitchFamily="34" charset="0"/>
                <a:cs typeface="Arial" panose="020B0604020202020204" pitchFamily="34" charset="0"/>
              </a:rPr>
              <a:t>p</a:t>
            </a:r>
            <a:r>
              <a:rPr lang="vi-VN" sz="2100" spc="-30" dirty="0">
                <a:latin typeface="Arial" panose="020B0604020202020204" pitchFamily="34" charset="0"/>
                <a:cs typeface="Arial" panose="020B0604020202020204" pitchFamily="34" charset="0"/>
              </a:rPr>
              <a:t>, </a:t>
            </a:r>
            <a:r>
              <a:rPr lang="en-GB" sz="2100" spc="-30" dirty="0" err="1">
                <a:latin typeface="Arial" panose="020B0604020202020204" pitchFamily="34" charset="0"/>
                <a:cs typeface="Arial" panose="020B0604020202020204" pitchFamily="34" charset="0"/>
              </a:rPr>
              <a:t>các</a:t>
            </a:r>
            <a:r>
              <a:rPr lang="en-GB" sz="2100" spc="-30" dirty="0">
                <a:latin typeface="Arial" panose="020B0604020202020204" pitchFamily="34" charset="0"/>
                <a:cs typeface="Arial" panose="020B0604020202020204" pitchFamily="34" charset="0"/>
              </a:rPr>
              <a:t> </a:t>
            </a:r>
            <a:r>
              <a:rPr lang="vi-VN" sz="2100" spc="-30" dirty="0">
                <a:latin typeface="Arial" panose="020B0604020202020204" pitchFamily="34" charset="0"/>
                <a:cs typeface="Arial" panose="020B0604020202020204" pitchFamily="34" charset="0"/>
              </a:rPr>
              <a:t>đơn vị</a:t>
            </a:r>
            <a:r>
              <a:rPr lang="en-GB" sz="2100" spc="-30" dirty="0">
                <a:latin typeface="Arial" panose="020B0604020202020204" pitchFamily="34" charset="0"/>
                <a:cs typeface="Arial" panose="020B0604020202020204" pitchFamily="34" charset="0"/>
              </a:rPr>
              <a:t> </a:t>
            </a:r>
            <a:r>
              <a:rPr lang="en-GB" sz="2100" spc="-30" dirty="0" err="1">
                <a:latin typeface="Arial" panose="020B0604020202020204" pitchFamily="34" charset="0"/>
                <a:cs typeface="Arial" panose="020B0604020202020204" pitchFamily="34" charset="0"/>
              </a:rPr>
              <a:t>liên</a:t>
            </a:r>
            <a:r>
              <a:rPr lang="en-GB" sz="2100" spc="-30" dirty="0">
                <a:latin typeface="Arial" panose="020B0604020202020204" pitchFamily="34" charset="0"/>
                <a:cs typeface="Arial" panose="020B0604020202020204" pitchFamily="34" charset="0"/>
              </a:rPr>
              <a:t> </a:t>
            </a:r>
            <a:r>
              <a:rPr lang="en-GB" sz="2100" spc="-30" dirty="0" err="1">
                <a:latin typeface="Arial" panose="020B0604020202020204" pitchFamily="34" charset="0"/>
                <a:cs typeface="Arial" panose="020B0604020202020204" pitchFamily="34" charset="0"/>
              </a:rPr>
              <a:t>quan</a:t>
            </a:r>
            <a:r>
              <a:rPr lang="en-GB" sz="2100" spc="-30" dirty="0">
                <a:latin typeface="Arial" panose="020B0604020202020204" pitchFamily="34" charset="0"/>
                <a:cs typeface="Arial" panose="020B0604020202020204" pitchFamily="34" charset="0"/>
              </a:rPr>
              <a:t>.</a:t>
            </a:r>
          </a:p>
          <a:p>
            <a:pPr marL="342900" indent="-342900" algn="just" eaLnBrk="0" hangingPunct="0">
              <a:spcBef>
                <a:spcPts val="600"/>
              </a:spcBef>
              <a:buSzPct val="70000"/>
              <a:buFont typeface="Wingdings" pitchFamily="2" charset="2"/>
              <a:buChar char="Ø"/>
              <a:defRPr/>
            </a:pPr>
            <a:r>
              <a:rPr lang="en-US" sz="2100" dirty="0" err="1">
                <a:latin typeface="Arial" panose="020B0604020202020204" pitchFamily="34" charset="0"/>
                <a:cs typeface="Arial" panose="020B0604020202020204" pitchFamily="34" charset="0"/>
              </a:rPr>
              <a:t>Thực</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hiện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hiệu</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Nghị</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quyết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số</a:t>
            </a:r>
            <a:r>
              <a:rPr lang="en-US" sz="2100" dirty="0">
                <a:latin typeface="Arial" panose="020B0604020202020204" pitchFamily="34" charset="0"/>
                <a:cs typeface="Arial" panose="020B0604020202020204" pitchFamily="34" charset="0"/>
              </a:rPr>
              <a:t> 128-NQ/CP </a:t>
            </a:r>
            <a:r>
              <a:rPr lang="en-US" sz="2100" dirty="0" err="1">
                <a:latin typeface="Arial" panose="020B0604020202020204" pitchFamily="34" charset="0"/>
                <a:cs typeface="Arial" panose="020B0604020202020204" pitchFamily="34" charset="0"/>
              </a:rPr>
              <a:t>ngày</a:t>
            </a:r>
            <a:r>
              <a:rPr lang="en-US" sz="2100" dirty="0">
                <a:latin typeface="Arial" panose="020B0604020202020204" pitchFamily="34" charset="0"/>
                <a:cs typeface="Arial" panose="020B0604020202020204" pitchFamily="34" charset="0"/>
              </a:rPr>
              <a:t> 11/10/2021 </a:t>
            </a:r>
            <a:r>
              <a:rPr lang="en-US" sz="2100" dirty="0" err="1">
                <a:latin typeface="Arial" panose="020B0604020202020204" pitchFamily="34" charset="0"/>
                <a:cs typeface="Arial" panose="020B0604020202020204" pitchFamily="34" charset="0"/>
              </a:rPr>
              <a:t>quy</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định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tạm</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thời</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Thích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ứng</a:t>
            </a:r>
            <a:r>
              <a:rPr lang="en-US" sz="2100" dirty="0">
                <a:latin typeface="Arial" panose="020B0604020202020204" pitchFamily="34" charset="0"/>
                <a:cs typeface="Arial" panose="020B0604020202020204" pitchFamily="34" charset="0"/>
              </a:rPr>
              <a:t> an </a:t>
            </a:r>
            <a:r>
              <a:rPr lang="en-US" sz="2100" dirty="0" err="1">
                <a:latin typeface="Arial" panose="020B0604020202020204" pitchFamily="34" charset="0"/>
                <a:cs typeface="Arial" panose="020B0604020202020204" pitchFamily="34" charset="0"/>
              </a:rPr>
              <a:t>toàn</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linh</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hoạt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kiểm</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soát</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hiệu</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quả</a:t>
            </a:r>
            <a:r>
              <a:rPr lang="en-US" sz="2100" dirty="0">
                <a:latin typeface="Arial" panose="020B0604020202020204" pitchFamily="34" charset="0"/>
                <a:cs typeface="Arial" panose="020B0604020202020204" pitchFamily="34" charset="0"/>
              </a:rPr>
              <a:t> </a:t>
            </a:r>
            <a:r>
              <a:rPr lang="en-US" sz="2100" dirty="0" err="1">
                <a:latin typeface="Arial" panose="020B0604020202020204" pitchFamily="34" charset="0"/>
                <a:cs typeface="Arial" panose="020B0604020202020204" pitchFamily="34" charset="0"/>
              </a:rPr>
              <a:t>dịch</a:t>
            </a:r>
            <a:r>
              <a:rPr lang="en-US" sz="2100" dirty="0">
                <a:latin typeface="Arial" panose="020B0604020202020204" pitchFamily="34" charset="0"/>
                <a:cs typeface="Arial" panose="020B0604020202020204" pitchFamily="34" charset="0"/>
              </a:rPr>
              <a:t> COVID-19”</a:t>
            </a:r>
            <a:endParaRPr lang="en-US" sz="2100" spc="-30"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017" y="1205789"/>
            <a:ext cx="3337737" cy="187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082" y="1215115"/>
            <a:ext cx="3321157" cy="186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793093" y="3822583"/>
            <a:ext cx="3306728" cy="1993982"/>
          </a:xfrm>
          <a:prstGeom prst="rect">
            <a:avLst/>
          </a:prstGeom>
        </p:spPr>
      </p:pic>
      <p:pic>
        <p:nvPicPr>
          <p:cNvPr id="1026" name="Picture 2" descr="Thủ tướng chủ trì Phiên họp lần thứ 20 Ban Chỉ đạo Phòng, chống dịch  COVID-19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017" y="3822584"/>
            <a:ext cx="3337737" cy="199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61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21A77F6-0112-3748-BDA9-8BB7E4837118}"/>
              </a:ext>
            </a:extLst>
          </p:cNvPr>
          <p:cNvSpPr/>
          <p:nvPr/>
        </p:nvSpPr>
        <p:spPr>
          <a:xfrm>
            <a:off x="1591735" y="281401"/>
            <a:ext cx="8822267" cy="523220"/>
          </a:xfrm>
          <a:prstGeom prst="rect">
            <a:avLst/>
          </a:prstGeom>
        </p:spPr>
        <p:txBody>
          <a:bodyPr wrap="square">
            <a:spAutoFit/>
          </a:bodyPr>
          <a:lstStyle/>
          <a:p>
            <a:pPr algn="ctr"/>
            <a:r>
              <a:rPr lang="vi-VN" sz="2800" b="1">
                <a:solidFill>
                  <a:srgbClr val="C00000"/>
                </a:solidFill>
                <a:latin typeface="Calibri" panose="020F0502020204030204" pitchFamily="34" charset="0"/>
                <a:cs typeface="Calibri" panose="020F0502020204030204" pitchFamily="34" charset="0"/>
              </a:rPr>
              <a:t>CÁC HOẠT ĐỘNG ĐÁP ỨNG</a:t>
            </a:r>
            <a:endParaRPr lang="vi-VN" sz="2800" i="1" dirty="0">
              <a:solidFill>
                <a:srgbClr val="C00000"/>
              </a:solidFill>
              <a:latin typeface="Calibri" panose="020F0502020204030204" pitchFamily="34" charset="0"/>
              <a:cs typeface="Calibri" panose="020F0502020204030204" pitchFamily="34" charset="0"/>
            </a:endParaRPr>
          </a:p>
        </p:txBody>
      </p:sp>
      <p:pic>
        <p:nvPicPr>
          <p:cNvPr id="10244" name="Picture 4" descr="&amp;Dstrok;ã truy &amp;dstrok;ược nguồn gốc dịch Covid-19 bùng phát ở &amp;Dstrok;à Nẵng | Sở Y tế TP. Hồ  Chí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540" y="1387605"/>
            <a:ext cx="3870783" cy="264818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VGP News :. | Thủ tướng chỉ thị &amp;dstrok;ẩy mạnh phòng, chống dịch COVID- 19 | BÁO  &amp;Dstrok;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VGP News :. | Thủ tướng chỉ thị &amp;dstrok;ẩy mạnh phòng, chống dịch COVID- 19 | BÁO  &amp;Dstrok;IỆN TỬ CHÍNH PHỦ NƯỚC CHXHCN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774441" y="4226042"/>
            <a:ext cx="6741763" cy="461665"/>
          </a:xfrm>
          <a:prstGeom prst="rect">
            <a:avLst/>
          </a:prstGeom>
          <a:noFill/>
        </p:spPr>
        <p:txBody>
          <a:bodyPr wrap="square" rtlCol="0">
            <a:spAutoFit/>
          </a:bodyPr>
          <a:lstStyle/>
          <a:p>
            <a:r>
              <a:rPr lang="en-US" sz="2400" b="1" dirty="0">
                <a:solidFill>
                  <a:srgbClr val="C00000"/>
                </a:solidFill>
              </a:rPr>
              <a:t>BAN CHỈ ĐẠO QUỐC GIA PHÒNG CHỐNG COVID-19 </a:t>
            </a:r>
          </a:p>
        </p:txBody>
      </p:sp>
      <p:pic>
        <p:nvPicPr>
          <p:cNvPr id="12290" name="Picture 2" descr="Tập trung giám sát việc hỗ trợ cho các &amp;dstrok;ối tượng bị ảnh hưởng bởi Covid-19  theo Nghị quyết 42/NQ-CP của Chính p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732" y="1387605"/>
            <a:ext cx="3833859" cy="26481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1870" y="4700371"/>
            <a:ext cx="11659315" cy="2015936"/>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n-US" sz="2000" dirty="0" err="1">
                <a:latin typeface="Arial" panose="020B0604020202020204" pitchFamily="34" charset="0"/>
                <a:cs typeface="Arial" panose="020B0604020202020204" pitchFamily="34" charset="0"/>
              </a:rPr>
              <a:t>Kiên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dịch</a:t>
            </a: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a:t>
            </a:r>
            <a:r>
              <a:rPr lang="de-DE" sz="2000" b="1" i="1" dirty="0">
                <a:latin typeface="Arial" panose="020B0604020202020204" pitchFamily="34" charset="0"/>
                <a:cs typeface="Arial" panose="020B0604020202020204" pitchFamily="34" charset="0"/>
              </a:rPr>
              <a:t>ngăn chặn - phát hiện - cách ly - khoanh vùng - dập dịch và điều trị hiệu quả</a:t>
            </a:r>
            <a:r>
              <a:rPr lang="en-US" sz="2000" b="1" i="1"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châm</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chỗ</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tuyệt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a:t>
            </a:r>
            <a:r>
              <a:rPr lang="de-DE" sz="2000" dirty="0">
                <a:latin typeface="Arial" panose="020B0604020202020204" pitchFamily="34" charset="0"/>
                <a:cs typeface="Arial" panose="020B0604020202020204" pitchFamily="34" charset="0"/>
              </a:rPr>
              <a:t> áp dụng các Chỉ thị số 15/CT-TTg ngày 27/3/2020, 16/CT-TTg ngày 31/3/2020 và 19/CT-TTg 24/4/2020 của Thủ tướng Chính phủ, nguyên tắc 5K </a:t>
            </a:r>
            <a:r>
              <a:rPr lang="de-DE" sz="2000" dirty="0">
                <a:solidFill>
                  <a:srgbClr val="FF0000"/>
                </a:solidFill>
                <a:latin typeface="Arial" panose="020B0604020202020204" pitchFamily="34" charset="0"/>
                <a:cs typeface="Arial" panose="020B0604020202020204" pitchFamily="34" charset="0"/>
              </a:rPr>
              <a:t>(giai đoạn 1, 2, 3, đầu giai đoạn 4).</a:t>
            </a:r>
          </a:p>
          <a:p>
            <a:pPr marL="285750" indent="-285750">
              <a:spcBef>
                <a:spcPts val="600"/>
              </a:spcBef>
              <a:buFont typeface="Wingdings" panose="05000000000000000000" pitchFamily="2" charset="2"/>
              <a:buChar char="§"/>
            </a:pPr>
            <a:r>
              <a:rPr lang="de-DE" sz="2000" dirty="0">
                <a:latin typeface="Arial" panose="020B0604020202020204" pitchFamily="34" charset="0"/>
                <a:cs typeface="Arial" panose="020B0604020202020204" pitchFamily="34" charset="0"/>
              </a:rPr>
              <a:t>Chuyển</a:t>
            </a:r>
            <a:r>
              <a:rPr lang="pt-BR" sz="2000" dirty="0">
                <a:latin typeface="Arial" panose="020B0604020202020204" pitchFamily="34" charset="0"/>
                <a:cs typeface="Arial" panose="020B0604020202020204" pitchFamily="34" charset="0"/>
              </a:rPr>
              <a:t> hướng “</a:t>
            </a:r>
            <a:r>
              <a:rPr lang="pt-BR" sz="2000" b="1" i="1" dirty="0">
                <a:latin typeface="Arial" panose="020B0604020202020204" pitchFamily="34" charset="0"/>
                <a:cs typeface="Arial" panose="020B0604020202020204" pitchFamily="34" charset="0"/>
              </a:rPr>
              <a:t>thích ứng an toàn, linh hoạt, kiểm soát hiệu quả dịch COVID-19</a:t>
            </a:r>
            <a:r>
              <a:rPr lang="pt-BR" sz="2000" dirty="0">
                <a:latin typeface="Arial" panose="020B0604020202020204" pitchFamily="34" charset="0"/>
                <a:cs typeface="Arial" panose="020B0604020202020204" pitchFamily="34" charset="0"/>
              </a:rPr>
              <a:t>”, thực hiện nguyên tắc 5 K + vắc xin + thuốc + công nghệ thông tin + ý thức của người dân </a:t>
            </a:r>
            <a:r>
              <a:rPr lang="pt-BR" sz="2000" dirty="0">
                <a:solidFill>
                  <a:srgbClr val="FF0000"/>
                </a:solidFill>
                <a:latin typeface="Arial" panose="020B0604020202020204" pitchFamily="34" charset="0"/>
                <a:cs typeface="Arial" panose="020B0604020202020204" pitchFamily="34" charset="0"/>
              </a:rPr>
              <a:t>(giai đoạn 4).</a:t>
            </a:r>
            <a:endParaRPr 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38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163773" y="1948235"/>
            <a:ext cx="4339583" cy="4401205"/>
          </a:xfrm>
          <a:prstGeom prst="rect">
            <a:avLst/>
          </a:prstGeom>
        </p:spPr>
        <p:txBody>
          <a:bodyPr wrap="square">
            <a:spAutoFit/>
          </a:bodyPr>
          <a:lstStyle/>
          <a:p>
            <a:pPr marL="342900" indent="-342900" algn="just" eaLnBrk="0" hangingPunct="0">
              <a:spcBef>
                <a:spcPts val="600"/>
              </a:spcBef>
              <a:spcAft>
                <a:spcPts val="600"/>
              </a:spcAft>
              <a:buSzPct val="100000"/>
              <a:buFont typeface="Arial" pitchFamily="34" charset="0"/>
              <a:buChar char="•"/>
              <a:defRPr/>
            </a:pPr>
            <a:r>
              <a:rPr lang="en-US" sz="2400" dirty="0" err="1">
                <a:solidFill>
                  <a:srgbClr val="002060"/>
                </a:solidFill>
                <a:latin typeface="Arial" panose="020B0604020202020204" pitchFamily="34" charset="0"/>
                <a:cs typeface="Arial" panose="020B0604020202020204" pitchFamily="34" charset="0"/>
              </a:rPr>
              <a:t>Họp</a:t>
            </a:r>
            <a:r>
              <a:rPr lang="en-US" sz="2400" dirty="0">
                <a:solidFill>
                  <a:srgbClr val="002060"/>
                </a:solidFill>
                <a:latin typeface="Arial" panose="020B0604020202020204" pitchFamily="34" charset="0"/>
                <a:cs typeface="Arial" panose="020B0604020202020204" pitchFamily="34" charset="0"/>
              </a:rPr>
              <a:t> Ban </a:t>
            </a:r>
            <a:r>
              <a:rPr lang="en-US" sz="2400" dirty="0" err="1">
                <a:solidFill>
                  <a:srgbClr val="002060"/>
                </a:solidFill>
                <a:latin typeface="Arial" panose="020B0604020202020204" pitchFamily="34" charset="0"/>
                <a:cs typeface="Arial" panose="020B0604020202020204" pitchFamily="34" charset="0"/>
              </a:rPr>
              <a:t>chỉ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Quốc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xuất</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en-US" sz="2400" dirty="0">
                <a:solidFill>
                  <a:srgbClr val="002060"/>
                </a:solidFill>
                <a:latin typeface="Arial" panose="020B0604020202020204" pitchFamily="34" charset="0"/>
                <a:cs typeface="Arial" panose="020B0604020202020204" pitchFamily="34" charset="0"/>
              </a:rPr>
              <a:t>Ban </a:t>
            </a:r>
            <a:r>
              <a:rPr lang="en-US" sz="2400" dirty="0" err="1">
                <a:solidFill>
                  <a:srgbClr val="002060"/>
                </a:solidFill>
                <a:latin typeface="Arial" panose="020B0604020202020204" pitchFamily="34" charset="0"/>
                <a:cs typeface="Arial" panose="020B0604020202020204" pitchFamily="34" charset="0"/>
              </a:rPr>
              <a: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TTCP,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điện</a:t>
            </a:r>
            <a:r>
              <a:rPr lang="en-US" sz="2400" dirty="0">
                <a:solidFill>
                  <a:srgbClr val="002060"/>
                </a:solidFill>
                <a:latin typeface="Arial" panose="020B0604020202020204" pitchFamily="34" charset="0"/>
                <a:cs typeface="Arial" panose="020B0604020202020204" pitchFamily="34" charset="0"/>
              </a:rPr>
              <a:t> TTCP, BYT</a:t>
            </a:r>
          </a:p>
          <a:p>
            <a:pPr marL="342900" indent="-342900" algn="just" eaLnBrk="0" hangingPunct="0">
              <a:spcBef>
                <a:spcPts val="600"/>
              </a:spcBef>
              <a:spcAft>
                <a:spcPts val="600"/>
              </a:spcAft>
              <a:buSzPct val="100000"/>
              <a:buFont typeface="Arial" pitchFamily="34" charset="0"/>
              <a:buChar char="•"/>
              <a:defRPr/>
            </a:pP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tác</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en-US" sz="2400" dirty="0" err="1">
                <a:solidFill>
                  <a:srgbClr val="002060"/>
                </a:solidFill>
                <a:latin typeface="Arial" panose="020B0604020202020204" pitchFamily="34" charset="0"/>
                <a:cs typeface="Arial" panose="020B0604020202020204" pitchFamily="34" charset="0"/>
              </a:rPr>
              <a:t>Huy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hỗ</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phương</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de-DE" sz="2400" dirty="0">
                <a:solidFill>
                  <a:srgbClr val="002060"/>
                </a:solidFill>
                <a:latin typeface="Arial" panose="020B0604020202020204" pitchFamily="34" charset="0"/>
                <a:cs typeface="Arial" panose="020B0604020202020204" pitchFamily="34" charset="0"/>
              </a:rPr>
              <a:t>Tổ chức kiểm tra</a:t>
            </a:r>
            <a:r>
              <a:rPr lang="vi-VN" sz="2400" dirty="0">
                <a:solidFill>
                  <a:srgbClr val="002060"/>
                </a:solidFill>
                <a:latin typeface="Arial" panose="020B0604020202020204" pitchFamily="34" charset="0"/>
                <a:cs typeface="Arial" panose="020B0604020202020204" pitchFamily="34" charset="0"/>
              </a:rPr>
              <a:t>, chỉ đạo</a:t>
            </a:r>
            <a:r>
              <a:rPr lang="de-DE" sz="2400" dirty="0">
                <a:solidFill>
                  <a:srgbClr val="002060"/>
                </a:solidFill>
                <a:latin typeface="Arial" panose="020B0604020202020204" pitchFamily="34" charset="0"/>
                <a:cs typeface="Arial" panose="020B0604020202020204" pitchFamily="34" charset="0"/>
              </a:rPr>
              <a:t> các địa phương</a:t>
            </a:r>
            <a:r>
              <a:rPr lang="vi-VN" sz="2400" dirty="0">
                <a:solidFill>
                  <a:srgbClr val="002060"/>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0524BCB5-AFCB-B64F-B887-A5CAF80114C6}"/>
              </a:ext>
            </a:extLst>
          </p:cNvPr>
          <p:cNvSpPr/>
          <p:nvPr/>
        </p:nvSpPr>
        <p:spPr>
          <a:xfrm>
            <a:off x="539645" y="1026796"/>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CHỈ ĐẠO, ĐIỀU HÀNH:</a:t>
            </a:r>
            <a:endParaRPr lang="vi-VN" sz="2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693937" y="3964171"/>
            <a:ext cx="4048983" cy="2514632"/>
          </a:xfrm>
          <a:prstGeom prst="rect">
            <a:avLst/>
          </a:prstGeom>
        </p:spPr>
      </p:pic>
      <p:pic>
        <p:nvPicPr>
          <p:cNvPr id="4" name="Picture 3"/>
          <p:cNvPicPr>
            <a:picLocks noChangeAspect="1"/>
          </p:cNvPicPr>
          <p:nvPr/>
        </p:nvPicPr>
        <p:blipFill>
          <a:blip r:embed="rId3"/>
          <a:stretch>
            <a:fillRect/>
          </a:stretch>
        </p:blipFill>
        <p:spPr>
          <a:xfrm>
            <a:off x="6693937" y="1026796"/>
            <a:ext cx="4048983" cy="2617604"/>
          </a:xfrm>
          <a:prstGeom prst="rect">
            <a:avLst/>
          </a:prstGeom>
        </p:spPr>
      </p:pic>
    </p:spTree>
    <p:extLst>
      <p:ext uri="{BB962C8B-B14F-4D97-AF65-F5344CB8AC3E}">
        <p14:creationId xmlns:p14="http://schemas.microsoft.com/office/powerpoint/2010/main" val="377334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243947" y="1138986"/>
            <a:ext cx="6900772" cy="4770537"/>
          </a:xfrm>
          <a:prstGeom prst="rect">
            <a:avLst/>
          </a:prstGeom>
        </p:spPr>
        <p:txBody>
          <a:bodyPr wrap="square">
            <a:spAutoFit/>
          </a:bodyPr>
          <a:lstStyle/>
          <a:p>
            <a:pPr marL="342900" indent="-342900" algn="just" eaLnBrk="0" hangingPunct="0">
              <a:spcBef>
                <a:spcPts val="600"/>
              </a:spcBef>
              <a:spcAft>
                <a:spcPts val="600"/>
              </a:spcAft>
              <a:buSzPct val="100000"/>
              <a:buFont typeface="Arial" pitchFamily="34" charset="0"/>
              <a:buChar char="•"/>
              <a:defRPr/>
            </a:pPr>
            <a:r>
              <a:rPr lang="en-US" sz="2400" dirty="0" err="1">
                <a:solidFill>
                  <a:srgbClr val="002060"/>
                </a:solidFill>
                <a:latin typeface="Arial" panose="020B0604020202020204" pitchFamily="34" charset="0"/>
                <a:cs typeface="Arial" panose="020B0604020202020204" pitchFamily="34" charset="0"/>
              </a:rPr>
              <a:t>Thường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xuyên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diễn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thông</a:t>
            </a:r>
            <a:r>
              <a:rPr lang="en-US" sz="2400" dirty="0">
                <a:solidFill>
                  <a:srgbClr val="002060"/>
                </a:solidFill>
                <a:latin typeface="Arial" panose="020B0604020202020204" pitchFamily="34" charset="0"/>
                <a:cs typeface="Arial" panose="020B0604020202020204" pitchFamily="34" charset="0"/>
              </a:rPr>
              <a:t> tin </a:t>
            </a:r>
            <a:r>
              <a:rPr lang="en-US" sz="2400" dirty="0" err="1">
                <a:solidFill>
                  <a:srgbClr val="002060"/>
                </a:solidFill>
                <a:latin typeface="Arial" panose="020B0604020202020204" pitchFamily="34" charset="0"/>
                <a:cs typeface="Arial" panose="020B0604020202020204" pitchFamily="34" charset="0"/>
              </a:rPr>
              <a:t>dịch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vi-VN" sz="2400" dirty="0">
                <a:solidFill>
                  <a:srgbClr val="002060"/>
                </a:solidFill>
                <a:latin typeface="Arial" panose="020B0604020202020204" pitchFamily="34" charset="0"/>
                <a:cs typeface="Arial" panose="020B0604020202020204" pitchFamily="34" charset="0"/>
              </a:rPr>
              <a:t>Cập nhật</a:t>
            </a:r>
            <a:r>
              <a:rPr lang="en-GB"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Kế hoạch đáp ứng với từng cấp độ</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en-GB" sz="2400" dirty="0">
                <a:solidFill>
                  <a:srgbClr val="002060"/>
                </a:solidFill>
                <a:latin typeface="Arial" panose="020B0604020202020204" pitchFamily="34" charset="0"/>
                <a:cs typeface="Arial" panose="020B0604020202020204" pitchFamily="34" charset="0"/>
              </a:rPr>
              <a:t>Ban </a:t>
            </a:r>
            <a:r>
              <a:rPr lang="en-GB" sz="2400" dirty="0" err="1">
                <a:solidFill>
                  <a:srgbClr val="002060"/>
                </a:solidFill>
                <a:latin typeface="Arial" panose="020B0604020202020204" pitchFamily="34" charset="0"/>
                <a:cs typeface="Arial" panose="020B0604020202020204" pitchFamily="34" charset="0"/>
              </a:rPr>
              <a:t>hành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cập</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nhật</a:t>
            </a:r>
            <a:r>
              <a:rPr lang="vi-VN" sz="2400" dirty="0">
                <a:solidFill>
                  <a:srgbClr val="002060"/>
                </a:solidFill>
                <a:latin typeface="Arial" panose="020B0604020202020204" pitchFamily="34" charset="0"/>
                <a:cs typeface="Arial" panose="020B0604020202020204" pitchFamily="34" charset="0"/>
              </a:rPr>
              <a:t>, tổ chức tập huấn các hướng dẫn chuyên môn kỹ thuật</a:t>
            </a:r>
            <a:endParaRPr lang="en-GB"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de-DE" sz="2400" dirty="0">
                <a:solidFill>
                  <a:srgbClr val="002060"/>
                </a:solidFill>
                <a:latin typeface="Arial" panose="020B0604020202020204" pitchFamily="34" charset="0"/>
                <a:cs typeface="Arial" panose="020B0604020202020204" pitchFamily="34" charset="0"/>
              </a:rPr>
              <a:t>Xây dựng kế hoạch phòng chống dịch (</a:t>
            </a:r>
            <a:r>
              <a:rPr lang="pt-BR" sz="2400" dirty="0">
                <a:solidFill>
                  <a:srgbClr val="002060"/>
                </a:solidFill>
                <a:latin typeface="Arial" panose="020B0604020202020204" pitchFamily="34" charset="0"/>
                <a:cs typeface="Arial" panose="020B0604020202020204" pitchFamily="34" charset="0"/>
              </a:rPr>
              <a:t>30.000 người mắc COVID-19; 100.000 người mắc COVID-19; 200.000 người mắc COVID-19; 300.000 người mắc COVID-19</a:t>
            </a:r>
            <a:r>
              <a:rPr lang="de-DE" sz="2400" dirty="0">
                <a:solidFill>
                  <a:srgbClr val="002060"/>
                </a:solidFill>
                <a:latin typeface="Arial" panose="020B0604020202020204" pitchFamily="34" charset="0"/>
                <a:cs typeface="Arial" panose="020B0604020202020204" pitchFamily="34" charset="0"/>
              </a:rPr>
              <a:t>) và chuẩn bị thuốc, vật tư, hóa chất, trang thiết bị</a:t>
            </a:r>
            <a:endParaRPr lang="vi-VN"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endParaRPr lang="vi-VN" sz="2400" dirty="0">
              <a:solidFill>
                <a:srgbClr val="002060"/>
              </a:solidFill>
              <a:latin typeface="Arial" panose="020B0604020202020204" pitchFamily="34" charset="0"/>
              <a:cs typeface="Arial" panose="020B0604020202020204" pitchFamily="34" charset="0"/>
            </a:endParaRPr>
          </a:p>
        </p:txBody>
      </p:sp>
      <p:pic>
        <p:nvPicPr>
          <p:cNvPr id="11" name="Picture 3" descr="C:\Users\Dr_Tan_MOH\Downloads\IMG_49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801" y="3856875"/>
            <a:ext cx="3571875" cy="267890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Hội thảo phổ biến các hướng dẫn phòng, chống dịch COVID-19 – VIHE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801" y="1159619"/>
            <a:ext cx="35718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346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539646" y="807415"/>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NGĂN CHẶN</a:t>
            </a:r>
            <a:endParaRPr lang="vi-VN" sz="2400" b="1"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D5A4D47-9C68-4D48-97BB-1E5FB0B5ED29}"/>
              </a:ext>
            </a:extLst>
          </p:cNvPr>
          <p:cNvSpPr/>
          <p:nvPr/>
        </p:nvSpPr>
        <p:spPr>
          <a:xfrm>
            <a:off x="601074" y="1404595"/>
            <a:ext cx="5441709" cy="2246769"/>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defRPr/>
            </a:pPr>
            <a:r>
              <a:rPr lang="en-US" sz="2400" dirty="0" err="1">
                <a:solidFill>
                  <a:srgbClr val="002060"/>
                </a:solidFill>
                <a:latin typeface="Arial" panose="020B0604020202020204" pitchFamily="34" charset="0"/>
                <a:cs typeface="Arial" panose="020B0604020202020204" pitchFamily="34" charset="0"/>
              </a:rPr>
              <a:t>Kiểm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soát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chặt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cửa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khẩu</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US" sz="2400" dirty="0">
                <a:solidFill>
                  <a:srgbClr val="002060"/>
                </a:solidFill>
                <a:latin typeface="Arial" panose="020B0604020202020204" pitchFamily="34" charset="0"/>
                <a:cs typeface="Arial" panose="020B0604020202020204" pitchFamily="34" charset="0"/>
              </a:rPr>
              <a:t>C</a:t>
            </a:r>
            <a:r>
              <a:rPr lang="vi-VN" sz="2400" dirty="0">
                <a:solidFill>
                  <a:srgbClr val="002060"/>
                </a:solidFill>
                <a:latin typeface="Arial" panose="020B0604020202020204" pitchFamily="34" charset="0"/>
                <a:cs typeface="Arial" panose="020B0604020202020204" pitchFamily="34" charset="0"/>
              </a:rPr>
              <a:t>hốt chặn đường mòn lối mở, kiểm soát chặt các cửa khẩu</a:t>
            </a:r>
            <a:endParaRPr lang="en-GB"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GB" sz="2400" dirty="0" err="1">
                <a:solidFill>
                  <a:srgbClr val="002060"/>
                </a:solidFill>
                <a:latin typeface="Arial" panose="020B0604020202020204" pitchFamily="34" charset="0"/>
                <a:cs typeface="Arial" panose="020B0604020202020204" pitchFamily="34" charset="0"/>
              </a:rPr>
              <a:t>Tạm</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ngừng</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hạn</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chế</a:t>
            </a:r>
            <a:r>
              <a:rPr lang="vi-VN" sz="2400" dirty="0">
                <a:solidFill>
                  <a:srgbClr val="002060"/>
                </a:solidFill>
                <a:latin typeface="Arial" panose="020B0604020202020204" pitchFamily="34" charset="0"/>
                <a:cs typeface="Arial" panose="020B0604020202020204" pitchFamily="34" charset="0"/>
              </a:rPr>
              <a:t> các đường bay </a:t>
            </a:r>
            <a:r>
              <a:rPr lang="en-GB" sz="2400" dirty="0" err="1">
                <a:solidFill>
                  <a:srgbClr val="002060"/>
                </a:solidFill>
                <a:latin typeface="Arial" panose="020B0604020202020204" pitchFamily="34" charset="0"/>
                <a:cs typeface="Arial" panose="020B0604020202020204" pitchFamily="34" charset="0"/>
              </a:rPr>
              <a:t>quốc</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tế</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theo</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từng</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thời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điểm</a:t>
            </a:r>
            <a:endParaRPr lang="vi-VN" sz="2400"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7157027" y="1566286"/>
            <a:ext cx="3990040" cy="2410405"/>
          </a:xfrm>
          <a:prstGeom prst="rect">
            <a:avLst/>
          </a:prstGeom>
        </p:spPr>
      </p:pic>
      <p:pic>
        <p:nvPicPr>
          <p:cNvPr id="9" name="Picture 8"/>
          <p:cNvPicPr>
            <a:picLocks noChangeAspect="1"/>
          </p:cNvPicPr>
          <p:nvPr/>
        </p:nvPicPr>
        <p:blipFill>
          <a:blip r:embed="rId3"/>
          <a:stretch>
            <a:fillRect/>
          </a:stretch>
        </p:blipFill>
        <p:spPr>
          <a:xfrm>
            <a:off x="7157027" y="4078854"/>
            <a:ext cx="4007141" cy="2270431"/>
          </a:xfrm>
          <a:prstGeom prst="rect">
            <a:avLst/>
          </a:prstGeom>
        </p:spPr>
      </p:pic>
      <p:pic>
        <p:nvPicPr>
          <p:cNvPr id="1028" name="Picture 4" descr="Thêm 6 ca nhiễm Covid-19 được cách ly ngay sau khi nhập cả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804" y="3976690"/>
            <a:ext cx="3548895" cy="19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886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539645" y="807415"/>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PHÁT HIỆN</a:t>
            </a:r>
            <a:endParaRPr lang="vi-VN" sz="24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322143" y="1078548"/>
            <a:ext cx="3620601" cy="2149731"/>
          </a:xfrm>
          <a:prstGeom prst="rect">
            <a:avLst/>
          </a:prstGeom>
        </p:spPr>
      </p:pic>
      <p:sp>
        <p:nvSpPr>
          <p:cNvPr id="6" name="Rectangle 5">
            <a:extLst>
              <a:ext uri="{FF2B5EF4-FFF2-40B4-BE49-F238E27FC236}">
                <a16:creationId xmlns:a16="http://schemas.microsoft.com/office/drawing/2014/main" id="{FD5A4D47-9C68-4D48-97BB-1E5FB0B5ED29}"/>
              </a:ext>
            </a:extLst>
          </p:cNvPr>
          <p:cNvSpPr/>
          <p:nvPr/>
        </p:nvSpPr>
        <p:spPr>
          <a:xfrm>
            <a:off x="109183" y="1566286"/>
            <a:ext cx="4276838" cy="4247317"/>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defRPr/>
            </a:pPr>
            <a:r>
              <a:rPr lang="en-US" sz="2200" dirty="0">
                <a:solidFill>
                  <a:srgbClr val="002060"/>
                </a:solidFill>
                <a:latin typeface="Arial" pitchFamily="34" charset="0"/>
                <a:cs typeface="Arial" pitchFamily="34" charset="0"/>
              </a:rPr>
              <a:t>G</a:t>
            </a:r>
            <a:r>
              <a:rPr lang="vi-VN" sz="2200" dirty="0">
                <a:solidFill>
                  <a:srgbClr val="002060"/>
                </a:solidFill>
                <a:latin typeface="Arial" pitchFamily="34" charset="0"/>
                <a:cs typeface="Arial" pitchFamily="34" charset="0"/>
              </a:rPr>
              <a:t>iám sát</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cửa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khẩu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đo</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thân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nhiệt</a:t>
            </a:r>
            <a:endParaRPr lang="en-US" sz="2200" dirty="0">
              <a:solidFill>
                <a:srgbClr val="002060"/>
              </a:solidFill>
              <a:latin typeface="Arial" pitchFamily="34" charset="0"/>
              <a:cs typeface="Arial"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US" sz="2200" dirty="0" err="1">
                <a:solidFill>
                  <a:srgbClr val="002060"/>
                </a:solidFill>
                <a:latin typeface="Arial" pitchFamily="34" charset="0"/>
                <a:cs typeface="Arial" pitchFamily="34" charset="0"/>
              </a:rPr>
              <a:t>Thực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hiện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khai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báo</a:t>
            </a:r>
            <a:r>
              <a:rPr lang="en-US" sz="2200" dirty="0">
                <a:solidFill>
                  <a:srgbClr val="002060"/>
                </a:solidFill>
                <a:latin typeface="Arial" pitchFamily="34" charset="0"/>
                <a:cs typeface="Arial" pitchFamily="34" charset="0"/>
              </a:rPr>
              <a:t> y </a:t>
            </a:r>
            <a:r>
              <a:rPr lang="en-US" sz="2200" dirty="0" err="1">
                <a:solidFill>
                  <a:srgbClr val="002060"/>
                </a:solidFill>
                <a:latin typeface="Arial" pitchFamily="34" charset="0"/>
                <a:cs typeface="Arial" pitchFamily="34" charset="0"/>
              </a:rPr>
              <a:t>tế</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khi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nhập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cảnh</a:t>
            </a:r>
            <a:endParaRPr lang="en-US" sz="2200" dirty="0">
              <a:solidFill>
                <a:srgbClr val="002060"/>
              </a:solidFill>
              <a:latin typeface="Arial" pitchFamily="34" charset="0"/>
              <a:cs typeface="Arial"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US" sz="2200" dirty="0" err="1">
                <a:solidFill>
                  <a:srgbClr val="002060"/>
                </a:solidFill>
                <a:latin typeface="Arial" pitchFamily="34" charset="0"/>
                <a:cs typeface="Arial" pitchFamily="34" charset="0"/>
              </a:rPr>
              <a:t>Khai</a:t>
            </a:r>
            <a:r>
              <a:rPr lang="en-US" sz="2200" dirty="0">
                <a:solidFill>
                  <a:srgbClr val="002060"/>
                </a:solidFill>
                <a:latin typeface="Arial" pitchFamily="34" charset="0"/>
                <a:cs typeface="Arial" pitchFamily="34" charset="0"/>
              </a:rPr>
              <a:t> </a:t>
            </a:r>
            <a:r>
              <a:rPr lang="en-US" sz="2200" dirty="0" err="1">
                <a:solidFill>
                  <a:srgbClr val="002060"/>
                </a:solidFill>
                <a:latin typeface="Arial" panose="020B0604020202020204" pitchFamily="34" charset="0"/>
                <a:cs typeface="Arial" panose="020B0604020202020204" pitchFamily="34" charset="0"/>
              </a:rPr>
              <a:t>báo</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sức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khỏe</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toàn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dân</a:t>
            </a:r>
            <a:endParaRPr lang="en-US" sz="22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GB" sz="2200" dirty="0">
                <a:solidFill>
                  <a:srgbClr val="002060"/>
                </a:solidFill>
                <a:latin typeface="Arial" pitchFamily="34" charset="0"/>
                <a:cs typeface="Arial" pitchFamily="34" charset="0"/>
              </a:rPr>
              <a:t>G</a:t>
            </a:r>
            <a:r>
              <a:rPr lang="vi-VN" sz="2200" dirty="0">
                <a:solidFill>
                  <a:srgbClr val="002060"/>
                </a:solidFill>
                <a:latin typeface="Arial" pitchFamily="34" charset="0"/>
                <a:cs typeface="Arial" pitchFamily="34" charset="0"/>
              </a:rPr>
              <a:t>iám sát cộng đồng, bệnh viện</a:t>
            </a:r>
            <a:endParaRPr lang="en-US" sz="2200" dirty="0">
              <a:solidFill>
                <a:srgbClr val="002060"/>
              </a:solidFill>
              <a:latin typeface="Arial" pitchFamily="34" charset="0"/>
              <a:cs typeface="Arial"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US" sz="2200" dirty="0" err="1">
                <a:solidFill>
                  <a:srgbClr val="002060"/>
                </a:solidFill>
                <a:latin typeface="Arial" pitchFamily="34" charset="0"/>
                <a:cs typeface="Arial" pitchFamily="34" charset="0"/>
              </a:rPr>
              <a:t>Xét</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nghiệm</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diện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rộng</a:t>
            </a:r>
            <a:r>
              <a:rPr lang="en-US" sz="2200" dirty="0">
                <a:solidFill>
                  <a:srgbClr val="002060"/>
                </a:solidFill>
                <a:latin typeface="Arial" pitchFamily="34" charset="0"/>
                <a:cs typeface="Arial" pitchFamily="34" charset="0"/>
              </a:rPr>
              <a:t>.</a:t>
            </a:r>
          </a:p>
          <a:p>
            <a:pPr marL="342900" indent="-342900" algn="just" eaLnBrk="0" hangingPunct="0">
              <a:spcBef>
                <a:spcPts val="600"/>
              </a:spcBef>
              <a:spcAft>
                <a:spcPts val="600"/>
              </a:spcAft>
              <a:buSzPct val="100000"/>
              <a:buFont typeface="Arial" panose="020B0604020202020204" pitchFamily="34" charset="0"/>
              <a:buChar char="•"/>
              <a:defRPr/>
            </a:pPr>
            <a:r>
              <a:rPr lang="en-US" sz="2200" dirty="0" err="1">
                <a:solidFill>
                  <a:srgbClr val="002060"/>
                </a:solidFill>
                <a:latin typeface="Arial" pitchFamily="34" charset="0"/>
                <a:cs typeface="Arial" pitchFamily="34" charset="0"/>
              </a:rPr>
              <a:t>Mở</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rộng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các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đơn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vị</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xét</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nghiệm</a:t>
            </a:r>
            <a:endParaRPr lang="vi-VN" sz="2200" dirty="0">
              <a:solidFill>
                <a:srgbClr val="002060"/>
              </a:solidFill>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462" y="1007470"/>
            <a:ext cx="3530681" cy="221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Bộ Y tế Việt Nam ban hành kế hoạch phòng chống bệnh viêm phổi cấp do chủng  mới của vi rút cor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947" y="3583981"/>
            <a:ext cx="3393797" cy="23835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Người nhập cảnh Việt Nam phải khai báo y tế - Báo Khánh Hòa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720" y="3583981"/>
            <a:ext cx="3638163" cy="242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94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539646" y="807415"/>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KHẨN TRƯƠNG TRUY VẾT </a:t>
            </a:r>
            <a:endParaRPr lang="vi-VN" sz="2400" b="1" dirty="0">
              <a:solidFill>
                <a:srgbClr val="FF0000"/>
              </a:solidFill>
              <a:latin typeface="Arial" panose="020B0604020202020204" pitchFamily="34" charset="0"/>
              <a:cs typeface="Arial" panose="020B0604020202020204" pitchFamily="34" charset="0"/>
            </a:endParaRPr>
          </a:p>
        </p:txBody>
      </p:sp>
      <p:pic>
        <p:nvPicPr>
          <p:cNvPr id="1026" name="Picture 2" descr="C:\Users\Dr_Tan_MOH\Downloads\IMG_009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359" y="2183097"/>
            <a:ext cx="3548417" cy="24785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r_Tan_MOH\Downloads\IMG_6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141" y="2183097"/>
            <a:ext cx="3339152" cy="248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5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385099" y="898432"/>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CÁCH LY NGƯỜI NGHI NGỜ</a:t>
            </a:r>
            <a:endParaRPr lang="vi-VN" sz="2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07475" y="3934302"/>
            <a:ext cx="3342414" cy="2316371"/>
          </a:xfrm>
          <a:prstGeom prst="rect">
            <a:avLst/>
          </a:prstGeom>
        </p:spPr>
      </p:pic>
      <p:sp>
        <p:nvSpPr>
          <p:cNvPr id="7" name="Rectangle 6">
            <a:extLst>
              <a:ext uri="{FF2B5EF4-FFF2-40B4-BE49-F238E27FC236}">
                <a16:creationId xmlns:a16="http://schemas.microsoft.com/office/drawing/2014/main" id="{FD5A4D47-9C68-4D48-97BB-1E5FB0B5ED29}"/>
              </a:ext>
            </a:extLst>
          </p:cNvPr>
          <p:cNvSpPr/>
          <p:nvPr/>
        </p:nvSpPr>
        <p:spPr>
          <a:xfrm>
            <a:off x="222111" y="1566286"/>
            <a:ext cx="4551367" cy="4031873"/>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defRPr/>
            </a:pPr>
            <a:r>
              <a:rPr lang="en-GB" sz="2400" dirty="0">
                <a:solidFill>
                  <a:srgbClr val="002060"/>
                </a:solidFill>
                <a:latin typeface="Arial" panose="020B0604020202020204" pitchFamily="34" charset="0"/>
                <a:cs typeface="Arial" panose="020B0604020202020204" pitchFamily="34" charset="0"/>
              </a:rPr>
              <a:t>C</a:t>
            </a:r>
            <a:r>
              <a:rPr lang="vi-VN" sz="2400" dirty="0">
                <a:solidFill>
                  <a:srgbClr val="002060"/>
                </a:solidFill>
                <a:latin typeface="Arial" panose="020B0604020202020204" pitchFamily="34" charset="0"/>
                <a:cs typeface="Arial" panose="020B0604020202020204" pitchFamily="34" charset="0"/>
              </a:rPr>
              <a:t>ách ly </a:t>
            </a:r>
            <a:r>
              <a:rPr lang="en-GB" sz="2400" dirty="0" err="1">
                <a:solidFill>
                  <a:srgbClr val="002060"/>
                </a:solidFill>
                <a:latin typeface="Arial" panose="020B0604020202020204" pitchFamily="34" charset="0"/>
                <a:cs typeface="Arial" panose="020B0604020202020204" pitchFamily="34" charset="0"/>
              </a:rPr>
              <a:t>người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nhập</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cảnh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tại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cơ</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sở</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cách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ly</a:t>
            </a:r>
            <a:r>
              <a:rPr lang="en-GB"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tập trung </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GB" sz="2400" dirty="0" err="1">
                <a:solidFill>
                  <a:srgbClr val="002060"/>
                </a:solidFill>
                <a:latin typeface="Arial" panose="020B0604020202020204" pitchFamily="34" charset="0"/>
                <a:cs typeface="Arial" panose="020B0604020202020204" pitchFamily="34" charset="0"/>
              </a:rPr>
              <a:t>Cách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ly</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người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bệnh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tại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cơ</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sở</a:t>
            </a:r>
            <a:r>
              <a:rPr lang="en-GB" sz="2400" dirty="0">
                <a:solidFill>
                  <a:srgbClr val="002060"/>
                </a:solidFill>
                <a:latin typeface="Arial" panose="020B0604020202020204" pitchFamily="34" charset="0"/>
                <a:cs typeface="Arial" panose="020B0604020202020204" pitchFamily="34" charset="0"/>
              </a:rPr>
              <a:t> y </a:t>
            </a:r>
            <a:r>
              <a:rPr lang="en-GB" sz="2400" dirty="0" err="1">
                <a:solidFill>
                  <a:srgbClr val="002060"/>
                </a:solidFill>
                <a:latin typeface="Arial" panose="020B0604020202020204" pitchFamily="34" charset="0"/>
                <a:cs typeface="Arial" panose="020B0604020202020204" pitchFamily="34" charset="0"/>
              </a:rPr>
              <a:t>tế</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tại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nhà</a:t>
            </a:r>
            <a:endParaRPr lang="en-GB"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r>
              <a:rPr lang="en-GB" sz="2400" dirty="0" err="1">
                <a:solidFill>
                  <a:srgbClr val="002060"/>
                </a:solidFill>
                <a:latin typeface="Arial" panose="020B0604020202020204" pitchFamily="34" charset="0"/>
                <a:cs typeface="Arial" panose="020B0604020202020204" pitchFamily="34" charset="0"/>
              </a:rPr>
              <a:t>Cách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ly</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người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tiếp</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xúc</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tại</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cơ</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sở</a:t>
            </a:r>
            <a:r>
              <a:rPr lang="en-GB" sz="2400" dirty="0">
                <a:solidFill>
                  <a:srgbClr val="002060"/>
                </a:solidFill>
                <a:latin typeface="Arial" panose="020B0604020202020204" pitchFamily="34" charset="0"/>
                <a:cs typeface="Arial" panose="020B0604020202020204" pitchFamily="34" charset="0"/>
              </a:rPr>
              <a:t> y </a:t>
            </a:r>
            <a:r>
              <a:rPr lang="en-GB" sz="2400" dirty="0" err="1">
                <a:solidFill>
                  <a:srgbClr val="002060"/>
                </a:solidFill>
                <a:latin typeface="Arial" panose="020B0604020202020204" pitchFamily="34" charset="0"/>
                <a:cs typeface="Arial" panose="020B0604020202020204" pitchFamily="34" charset="0"/>
              </a:rPr>
              <a:t>tế</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cơ</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sở</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cách</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ly</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tập</a:t>
            </a:r>
            <a:r>
              <a:rPr lang="en-GB" sz="2400" dirty="0">
                <a:solidFill>
                  <a:srgbClr val="002060"/>
                </a:solidFill>
                <a:latin typeface="Arial" panose="020B0604020202020204" pitchFamily="34" charset="0"/>
                <a:cs typeface="Arial" panose="020B0604020202020204" pitchFamily="34" charset="0"/>
              </a:rPr>
              <a:t> </a:t>
            </a:r>
            <a:r>
              <a:rPr lang="en-GB" sz="2400" dirty="0" err="1">
                <a:solidFill>
                  <a:srgbClr val="002060"/>
                </a:solidFill>
                <a:latin typeface="Arial" panose="020B0604020202020204" pitchFamily="34" charset="0"/>
                <a:cs typeface="Arial" panose="020B0604020202020204" pitchFamily="34" charset="0"/>
              </a:rPr>
              <a:t>trung</a:t>
            </a:r>
            <a:endParaRPr lang="en-US" sz="2400" dirty="0">
              <a:solidFill>
                <a:srgbClr val="002060"/>
              </a:solidFill>
              <a:latin typeface="Arial" pitchFamily="34" charset="0"/>
              <a:cs typeface="Arial" pitchFamily="34" charset="0"/>
            </a:endParaRPr>
          </a:p>
          <a:p>
            <a:pPr marL="342900" indent="-342900" algn="just" eaLnBrk="0" hangingPunct="0">
              <a:spcBef>
                <a:spcPts val="600"/>
              </a:spcBef>
              <a:spcAft>
                <a:spcPts val="600"/>
              </a:spcAft>
              <a:buSzPct val="100000"/>
              <a:buFont typeface="Arial" panose="020B0604020202020204" pitchFamily="34" charset="0"/>
              <a:buChar char="•"/>
              <a:defRPr/>
            </a:pPr>
            <a:endParaRPr lang="en-US" sz="2400" dirty="0">
              <a:solidFill>
                <a:srgbClr val="002060"/>
              </a:solidFill>
            </a:endParaRPr>
          </a:p>
          <a:p>
            <a:pPr marL="342900" indent="-342900" algn="just" eaLnBrk="0" hangingPunct="0">
              <a:spcBef>
                <a:spcPts val="600"/>
              </a:spcBef>
              <a:spcAft>
                <a:spcPts val="600"/>
              </a:spcAft>
              <a:buSzPct val="100000"/>
              <a:buFont typeface="Arial" panose="020B0604020202020204" pitchFamily="34" charset="0"/>
              <a:buChar char="•"/>
              <a:defRPr/>
            </a:pPr>
            <a:endParaRPr lang="vi-VN" sz="2400" dirty="0">
              <a:solidFill>
                <a:srgbClr val="00206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404" y="1077103"/>
            <a:ext cx="3223216" cy="215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Kiểm soát tốt, chung sống an toàn với dịch Covid-19 - Báo Thái Bình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547" y="1098487"/>
            <a:ext cx="322321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700547" y="3934301"/>
            <a:ext cx="3273356" cy="2316371"/>
          </a:xfrm>
          <a:prstGeom prst="rect">
            <a:avLst/>
          </a:prstGeom>
        </p:spPr>
      </p:pic>
    </p:spTree>
    <p:extLst>
      <p:ext uri="{BB962C8B-B14F-4D97-AF65-F5344CB8AC3E}">
        <p14:creationId xmlns:p14="http://schemas.microsoft.com/office/powerpoint/2010/main" val="312071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256038" y="1028817"/>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FF0000"/>
                </a:solidFill>
                <a:latin typeface="Arial" panose="020B0604020202020204" pitchFamily="34" charset="0"/>
                <a:cs typeface="Arial" panose="020B0604020202020204" pitchFamily="34" charset="0"/>
              </a:rPr>
              <a:t>KHOANH VÙNG DẬP DỊCH:</a:t>
            </a:r>
            <a:endParaRPr lang="vi-VN" sz="24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952931" y="4197593"/>
            <a:ext cx="2933655" cy="2353588"/>
          </a:xfrm>
          <a:prstGeom prst="rect">
            <a:avLst/>
          </a:prstGeom>
        </p:spPr>
      </p:pic>
      <p:pic>
        <p:nvPicPr>
          <p:cNvPr id="3" name="Picture 2"/>
          <p:cNvPicPr>
            <a:picLocks noChangeAspect="1"/>
          </p:cNvPicPr>
          <p:nvPr/>
        </p:nvPicPr>
        <p:blipFill>
          <a:blip r:embed="rId3"/>
          <a:stretch>
            <a:fillRect/>
          </a:stretch>
        </p:blipFill>
        <p:spPr>
          <a:xfrm>
            <a:off x="8952931" y="1835843"/>
            <a:ext cx="2933656" cy="2204210"/>
          </a:xfrm>
          <a:prstGeom prst="rect">
            <a:avLst/>
          </a:prstGeom>
        </p:spPr>
      </p:pic>
      <p:sp>
        <p:nvSpPr>
          <p:cNvPr id="6" name="Rectangle 5">
            <a:extLst>
              <a:ext uri="{FF2B5EF4-FFF2-40B4-BE49-F238E27FC236}">
                <a16:creationId xmlns:a16="http://schemas.microsoft.com/office/drawing/2014/main" id="{FD5A4D47-9C68-4D48-97BB-1E5FB0B5ED29}"/>
              </a:ext>
            </a:extLst>
          </p:cNvPr>
          <p:cNvSpPr/>
          <p:nvPr/>
        </p:nvSpPr>
        <p:spPr>
          <a:xfrm>
            <a:off x="222112" y="1566286"/>
            <a:ext cx="5586260" cy="984885"/>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defRPr/>
            </a:pPr>
            <a:endParaRPr lang="en-US" sz="2400" dirty="0"/>
          </a:p>
          <a:p>
            <a:pPr marL="342900" indent="-342900" algn="just" eaLnBrk="0" hangingPunct="0">
              <a:spcBef>
                <a:spcPts val="600"/>
              </a:spcBef>
              <a:spcAft>
                <a:spcPts val="600"/>
              </a:spcAft>
              <a:buSzPct val="100000"/>
              <a:buFont typeface="Arial" panose="020B0604020202020204" pitchFamily="34" charset="0"/>
              <a:buChar char="•"/>
              <a:defRPr/>
            </a:pPr>
            <a:endParaRPr lang="vi-VN" sz="2400" dirty="0">
              <a:latin typeface="Arial" panose="020B0604020202020204" pitchFamily="34" charset="0"/>
              <a:cs typeface="Arial" panose="020B0604020202020204" pitchFamily="34" charset="0"/>
            </a:endParaRPr>
          </a:p>
        </p:txBody>
      </p:sp>
      <p:sp>
        <p:nvSpPr>
          <p:cNvPr id="4" name="Rectangle 3"/>
          <p:cNvSpPr/>
          <p:nvPr/>
        </p:nvSpPr>
        <p:spPr>
          <a:xfrm>
            <a:off x="222112" y="1685563"/>
            <a:ext cx="5428061" cy="5232202"/>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hội</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Tổ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vùng</a:t>
            </a:r>
            <a:r>
              <a:rPr lang="en-US" sz="2400" dirty="0">
                <a:solidFill>
                  <a:srgbClr val="002060"/>
                </a:solidFill>
                <a:latin typeface="Arial" panose="020B0604020202020204" pitchFamily="34" charset="0"/>
                <a:cs typeface="Arial" panose="020B0604020202020204" pitchFamily="34" charset="0"/>
              </a:rPr>
              <a:t> ổ </a:t>
            </a:r>
            <a:r>
              <a:rPr lang="en-US" sz="2400" dirty="0" err="1">
                <a:solidFill>
                  <a:srgbClr val="002060"/>
                </a:solidFill>
                <a:latin typeface="Arial" panose="020B0604020202020204" pitchFamily="34" charset="0"/>
                <a:cs typeface="Arial" panose="020B0604020202020204" pitchFamily="34" charset="0"/>
              </a:rPr>
              <a:t>dịch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Nẵng</a:t>
            </a:r>
            <a:r>
              <a:rPr lang="en-US" sz="2400" dirty="0">
                <a:solidFill>
                  <a:srgbClr val="002060"/>
                </a:solidFill>
                <a:latin typeface="Arial" panose="020B0604020202020204" pitchFamily="34" charset="0"/>
                <a:cs typeface="Arial" panose="020B0604020202020204" pitchFamily="34" charset="0"/>
              </a:rPr>
              <a:t>, TP. </a:t>
            </a:r>
            <a:r>
              <a:rPr lang="en-US" sz="2400" dirty="0" err="1">
                <a:solidFill>
                  <a:srgbClr val="002060"/>
                </a:solidFill>
                <a:latin typeface="Arial" panose="020B0604020202020204" pitchFamily="34" charset="0"/>
                <a:cs typeface="Arial" panose="020B0604020202020204" pitchFamily="34" charset="0"/>
              </a:rPr>
              <a:t>Hồ</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a:t>
            </a:r>
            <a:r>
              <a:rPr lang="en-US" sz="2400" dirty="0">
                <a:solidFill>
                  <a:srgbClr val="002060"/>
                </a:solidFill>
                <a:latin typeface="Arial" panose="020B0604020202020204" pitchFamily="34" charset="0"/>
                <a:cs typeface="Arial" panose="020B0604020202020204" pitchFamily="34" charset="0"/>
              </a:rPr>
              <a:t> Minh …)</a:t>
            </a:r>
          </a:p>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a:t>
            </a:r>
            <a:r>
              <a:rPr lang="en-US" sz="2400" dirty="0">
                <a:solidFill>
                  <a:srgbClr val="002060"/>
                </a:solidFill>
                <a:latin typeface="Arial" panose="020B0604020202020204" pitchFamily="34" charset="0"/>
                <a:cs typeface="Arial" panose="020B0604020202020204" pitchFamily="34" charset="0"/>
              </a:rPr>
              <a:t> COVID </a:t>
            </a:r>
            <a:r>
              <a:rPr lang="en-US" sz="2400" dirty="0" err="1">
                <a:solidFill>
                  <a:srgbClr val="002060"/>
                </a:solidFill>
                <a:latin typeface="Arial" panose="020B0604020202020204" pitchFamily="34" charset="0"/>
                <a:cs typeface="Arial" panose="020B0604020202020204" pitchFamily="34" charset="0"/>
              </a:rPr>
              <a:t>cộng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đồng</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Giám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triệt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ổ </a:t>
            </a:r>
            <a:r>
              <a:rPr lang="en-US" sz="2400" dirty="0" err="1">
                <a:solidFill>
                  <a:srgbClr val="002060"/>
                </a:solidFill>
                <a:latin typeface="Arial" panose="020B0604020202020204" pitchFamily="34" charset="0"/>
                <a:cs typeface="Arial" panose="020B0604020202020204" pitchFamily="34" charset="0"/>
              </a:rPr>
              <a:t>dịch</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Vệ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khuẩn</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hỗ</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phương</a:t>
            </a: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371" y="1798579"/>
            <a:ext cx="2898901" cy="220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Quảng Ninh truy vết tìm kiếm người tiếp xúc bệnh nhân 950 | Dịch COVID-19 |  P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371" y="4269605"/>
            <a:ext cx="2898901" cy="22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65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1738" y="281408"/>
            <a:ext cx="8822267" cy="584775"/>
          </a:xfrm>
          <a:prstGeom prst="rect">
            <a:avLst/>
          </a:prstGeom>
        </p:spPr>
        <p:txBody>
          <a:bodyPr wrap="square">
            <a:spAutoFit/>
          </a:bodyPr>
          <a:lstStyle/>
          <a:p>
            <a:pPr algn="ctr"/>
            <a:r>
              <a:rPr lang="en-US" sz="3200" b="1" spc="-225">
                <a:solidFill>
                  <a:srgbClr val="002060"/>
                </a:solidFill>
                <a:latin typeface="Arial" panose="020B0604020202020204" pitchFamily="34" charset="0"/>
                <a:cs typeface="Arial" panose="020B0604020202020204" pitchFamily="34" charset="0"/>
              </a:rPr>
              <a:t>NỘI DUNG TRÌNH BÀY</a:t>
            </a:r>
            <a:endParaRPr lang="en-US" sz="3200" b="1" spc="-225" dirty="0">
              <a:solidFill>
                <a:srgbClr val="00206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1524000" y="968749"/>
            <a:ext cx="9144000" cy="0"/>
          </a:xfrm>
          <a:prstGeom prst="line">
            <a:avLst/>
          </a:prstGeom>
          <a:ln w="31750"/>
        </p:spPr>
        <p:style>
          <a:lnRef idx="3">
            <a:schemeClr val="accent5"/>
          </a:lnRef>
          <a:fillRef idx="0">
            <a:schemeClr val="accent5"/>
          </a:fillRef>
          <a:effectRef idx="2">
            <a:schemeClr val="accent5"/>
          </a:effectRef>
          <a:fontRef idx="minor">
            <a:schemeClr val="tx1"/>
          </a:fontRef>
        </p:style>
      </p:cxnSp>
      <p:graphicFrame>
        <p:nvGraphicFramePr>
          <p:cNvPr id="5" name="Diagram 4"/>
          <p:cNvGraphicFramePr/>
          <p:nvPr>
            <p:extLst>
              <p:ext uri="{D42A27DB-BD31-4B8C-83A1-F6EECF244321}">
                <p14:modId xmlns:p14="http://schemas.microsoft.com/office/powerpoint/2010/main" val="187878889"/>
              </p:ext>
            </p:extLst>
          </p:nvPr>
        </p:nvGraphicFramePr>
        <p:xfrm>
          <a:off x="349514" y="1521959"/>
          <a:ext cx="11506200" cy="3957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619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256038" y="865157"/>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err="1">
                <a:solidFill>
                  <a:srgbClr val="FF0000"/>
                </a:solidFill>
                <a:latin typeface="Arial" panose="020B0604020202020204" pitchFamily="34" charset="0"/>
                <a:cs typeface="Arial" panose="020B0604020202020204" pitchFamily="34" charset="0"/>
              </a:rPr>
              <a:t>Tiêm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xin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phòng</a:t>
            </a:r>
            <a:r>
              <a:rPr lang="en-US" sz="2400" b="1" dirty="0">
                <a:solidFill>
                  <a:srgbClr val="FF0000"/>
                </a:solidFill>
                <a:latin typeface="Arial" panose="020B0604020202020204" pitchFamily="34" charset="0"/>
                <a:cs typeface="Arial" panose="020B0604020202020204" pitchFamily="34" charset="0"/>
              </a:rPr>
              <a:t> COVID-19</a:t>
            </a:r>
            <a:endParaRPr lang="vi-VN" sz="2400" b="1"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D5A4D47-9C68-4D48-97BB-1E5FB0B5ED29}"/>
              </a:ext>
            </a:extLst>
          </p:cNvPr>
          <p:cNvSpPr/>
          <p:nvPr/>
        </p:nvSpPr>
        <p:spPr>
          <a:xfrm>
            <a:off x="222112" y="1566286"/>
            <a:ext cx="5586260" cy="984885"/>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defRPr/>
            </a:pPr>
            <a:endParaRPr lang="en-US" sz="2400" dirty="0"/>
          </a:p>
          <a:p>
            <a:pPr marL="342900" indent="-342900" algn="just" eaLnBrk="0" hangingPunct="0">
              <a:spcBef>
                <a:spcPts val="600"/>
              </a:spcBef>
              <a:spcAft>
                <a:spcPts val="600"/>
              </a:spcAft>
              <a:buSzPct val="100000"/>
              <a:buFont typeface="Arial" panose="020B0604020202020204" pitchFamily="34" charset="0"/>
              <a:buChar char="•"/>
              <a:defRPr/>
            </a:pPr>
            <a:endParaRPr lang="vi-VN" sz="2400" dirty="0">
              <a:latin typeface="Arial" panose="020B0604020202020204" pitchFamily="34" charset="0"/>
              <a:cs typeface="Arial" panose="020B0604020202020204" pitchFamily="34" charset="0"/>
            </a:endParaRPr>
          </a:p>
        </p:txBody>
      </p:sp>
      <p:sp>
        <p:nvSpPr>
          <p:cNvPr id="4" name="Rectangle 3"/>
          <p:cNvSpPr/>
          <p:nvPr/>
        </p:nvSpPr>
        <p:spPr>
          <a:xfrm>
            <a:off x="222111" y="1326822"/>
            <a:ext cx="5586260" cy="5247590"/>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anose="020B0604020202020204" pitchFamily="34" charset="0"/>
              <a:buChar char="•"/>
            </a:pPr>
            <a:r>
              <a:rPr lang="en-US" sz="2000" dirty="0" err="1">
                <a:solidFill>
                  <a:srgbClr val="002060"/>
                </a:solidFill>
                <a:latin typeface="Arial" panose="020B0604020202020204" pitchFamily="34" charset="0"/>
                <a:cs typeface="Arial" panose="020B0604020202020204" pitchFamily="34" charset="0"/>
              </a:rPr>
              <a:t>Chiến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ngoại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vắc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xin</a:t>
            </a:r>
            <a:endParaRPr lang="en-US" sz="20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anose="020B0604020202020204" pitchFamily="34" charset="0"/>
              <a:buChar char="•"/>
            </a:pPr>
            <a:r>
              <a:rPr lang="pt-BR" sz="2000" dirty="0">
                <a:solidFill>
                  <a:srgbClr val="002060"/>
                </a:solidFill>
                <a:latin typeface="Arial" panose="020B0604020202020204" pitchFamily="34" charset="0"/>
                <a:cs typeface="Arial" panose="020B0604020202020204" pitchFamily="34" charset="0"/>
              </a:rPr>
              <a:t>Quỹ vắc xin phòng chống COVID-19</a:t>
            </a:r>
          </a:p>
          <a:p>
            <a:pPr marL="342900" indent="-342900" algn="just" eaLnBrk="0" hangingPunct="0">
              <a:spcBef>
                <a:spcPts val="600"/>
              </a:spcBef>
              <a:spcAft>
                <a:spcPts val="600"/>
              </a:spcAft>
              <a:buSzPct val="100000"/>
              <a:buFont typeface="Arial" panose="020B0604020202020204" pitchFamily="34" charset="0"/>
              <a:buChar char="•"/>
            </a:pPr>
            <a:r>
              <a:rPr lang="pt-BR" sz="2000" dirty="0">
                <a:solidFill>
                  <a:srgbClr val="002060"/>
                </a:solidFill>
                <a:latin typeface="Arial" panose="020B0604020202020204" pitchFamily="34" charset="0"/>
                <a:cs typeface="Arial" panose="020B0604020202020204" pitchFamily="34" charset="0"/>
              </a:rPr>
              <a:t>Tổ chức hiệu quả chiến dịch tiêm có quy mô lớn nhất trong lịch sử.</a:t>
            </a:r>
          </a:p>
          <a:p>
            <a:pPr marL="342900" indent="-342900" algn="just" eaLnBrk="0" hangingPunct="0">
              <a:spcBef>
                <a:spcPts val="600"/>
              </a:spcBef>
              <a:spcAft>
                <a:spcPts val="600"/>
              </a:spcAft>
              <a:buSzPct val="100000"/>
              <a:buFont typeface="Arial" panose="020B0604020202020204" pitchFamily="34" charset="0"/>
              <a:buChar char="•"/>
            </a:pPr>
            <a:r>
              <a:rPr lang="pt-BR" sz="2000" dirty="0">
                <a:solidFill>
                  <a:srgbClr val="002060"/>
                </a:solidFill>
                <a:latin typeface="Arial" panose="020B0604020202020204" pitchFamily="34" charset="0"/>
                <a:cs typeface="Arial" panose="020B0604020202020204" pitchFamily="34" charset="0"/>
              </a:rPr>
              <a:t>Đ</a:t>
            </a:r>
            <a:r>
              <a:rPr lang="de-DE" sz="2000" dirty="0">
                <a:solidFill>
                  <a:srgbClr val="002060"/>
                </a:solidFill>
                <a:latin typeface="Arial" panose="020B0604020202020204" pitchFamily="34" charset="0"/>
                <a:cs typeface="Arial" panose="020B0604020202020204" pitchFamily="34" charset="0"/>
              </a:rPr>
              <a:t>ã </a:t>
            </a:r>
            <a:r>
              <a:rPr lang="de-DE" sz="2000">
                <a:solidFill>
                  <a:srgbClr val="002060"/>
                </a:solidFill>
                <a:latin typeface="Arial" panose="020B0604020202020204" pitchFamily="34" charset="0"/>
                <a:cs typeface="Arial" panose="020B0604020202020204" pitchFamily="34" charset="0"/>
              </a:rPr>
              <a:t>tiêm </a:t>
            </a:r>
            <a:r>
              <a:rPr lang="vi-VN" sz="2000">
                <a:solidFill>
                  <a:srgbClr val="002060"/>
                </a:solidFill>
                <a:latin typeface="Arial" panose="020B0604020202020204" pitchFamily="34" charset="0"/>
                <a:cs typeface="Arial" panose="020B0604020202020204" pitchFamily="34" charset="0"/>
              </a:rPr>
              <a:t>266,5 triệu mũi vắc xin phòng COVID-19; </a:t>
            </a:r>
            <a:endParaRPr lang="en-US" sz="2000">
              <a:solidFill>
                <a:srgbClr val="002060"/>
              </a:solidFill>
              <a:latin typeface="Arial" panose="020B0604020202020204" pitchFamily="34" charset="0"/>
              <a:cs typeface="Arial" panose="020B0604020202020204" pitchFamily="34" charset="0"/>
            </a:endParaRPr>
          </a:p>
          <a:p>
            <a:pPr marL="342900" indent="-342900" algn="just" eaLnBrk="0" hangingPunct="0">
              <a:buSzPct val="100000"/>
              <a:buFont typeface="Wingdings" panose="05000000000000000000" pitchFamily="2" charset="2"/>
              <a:buChar char="ü"/>
            </a:pPr>
            <a:r>
              <a:rPr lang="en-US"/>
              <a:t>T</a:t>
            </a:r>
            <a:r>
              <a:rPr lang="vi-VN"/>
              <a:t>iêm đủ mũi cơ bản cho người từ 12 tuổi trở lên đạt xấp xỉ 100%; </a:t>
            </a:r>
            <a:endParaRPr lang="en-US"/>
          </a:p>
          <a:p>
            <a:pPr marL="342900" indent="-342900" algn="just" eaLnBrk="0" hangingPunct="0">
              <a:buSzPct val="100000"/>
              <a:buFont typeface="Wingdings" panose="05000000000000000000" pitchFamily="2" charset="2"/>
              <a:buChar char="ü"/>
            </a:pPr>
            <a:r>
              <a:rPr lang="en-US"/>
              <a:t>T</a:t>
            </a:r>
            <a:r>
              <a:rPr lang="vi-VN"/>
              <a:t>iêm mũi 3 cho người từ 18 tuổi trở lên đạt 82,0%; </a:t>
            </a:r>
            <a:endParaRPr lang="en-US"/>
          </a:p>
          <a:p>
            <a:pPr marL="342900" indent="-342900" algn="just" eaLnBrk="0" hangingPunct="0">
              <a:buSzPct val="100000"/>
              <a:buFont typeface="Wingdings" panose="05000000000000000000" pitchFamily="2" charset="2"/>
              <a:buChar char="ü"/>
            </a:pPr>
            <a:r>
              <a:rPr lang="en-US"/>
              <a:t>T</a:t>
            </a:r>
            <a:r>
              <a:rPr lang="vi-VN"/>
              <a:t>iêm mũi 4 cho người từ 18 tuổi trở lên có nguy cơ cao đạt 89,5%; </a:t>
            </a:r>
            <a:endParaRPr lang="en-US"/>
          </a:p>
          <a:p>
            <a:pPr marL="342900" indent="-342900" algn="just" eaLnBrk="0" hangingPunct="0">
              <a:buSzPct val="100000"/>
              <a:buFont typeface="Wingdings" panose="05000000000000000000" pitchFamily="2" charset="2"/>
              <a:buChar char="ü"/>
            </a:pPr>
            <a:r>
              <a:rPr lang="en-US"/>
              <a:t>T</a:t>
            </a:r>
            <a:r>
              <a:rPr lang="vi-VN"/>
              <a:t>iêm mũi 3 cho trẻ từ 12 đến dưới 18 tuổi đạt 69,4%; </a:t>
            </a:r>
            <a:endParaRPr lang="en-US"/>
          </a:p>
          <a:p>
            <a:pPr marL="342900" indent="-342900" algn="just" eaLnBrk="0" hangingPunct="0">
              <a:buSzPct val="100000"/>
              <a:buFont typeface="Wingdings" panose="05000000000000000000" pitchFamily="2" charset="2"/>
              <a:buChar char="ü"/>
            </a:pPr>
            <a:r>
              <a:rPr lang="en-US"/>
              <a:t>T</a:t>
            </a:r>
            <a:r>
              <a:rPr lang="vi-VN"/>
              <a:t>iêm mũi 1, mũi 2 cho trẻ từ 5 đến dưới 12 tuổi đạt 92,5% và 76,7%.</a:t>
            </a:r>
            <a:endParaRPr lang="en-US" sz="2400"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960470" y="1028817"/>
            <a:ext cx="4981333" cy="2666616"/>
          </a:xfrm>
          <a:prstGeom prst="rect">
            <a:avLst/>
          </a:prstGeom>
        </p:spPr>
      </p:pic>
      <p:pic>
        <p:nvPicPr>
          <p:cNvPr id="7" name="Picture 6"/>
          <p:cNvPicPr>
            <a:picLocks noChangeAspect="1"/>
          </p:cNvPicPr>
          <p:nvPr/>
        </p:nvPicPr>
        <p:blipFill>
          <a:blip r:embed="rId3"/>
          <a:stretch>
            <a:fillRect/>
          </a:stretch>
        </p:blipFill>
        <p:spPr>
          <a:xfrm>
            <a:off x="5960470" y="3859093"/>
            <a:ext cx="4981333" cy="2802000"/>
          </a:xfrm>
          <a:prstGeom prst="rect">
            <a:avLst/>
          </a:prstGeom>
        </p:spPr>
      </p:pic>
    </p:spTree>
    <p:extLst>
      <p:ext uri="{BB962C8B-B14F-4D97-AF65-F5344CB8AC3E}">
        <p14:creationId xmlns:p14="http://schemas.microsoft.com/office/powerpoint/2010/main" val="161981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234215"/>
            <a:ext cx="12192000" cy="630942"/>
          </a:xfrm>
          <a:prstGeom prst="rect">
            <a:avLst/>
          </a:prstGeom>
          <a:noFill/>
        </p:spPr>
        <p:txBody>
          <a:bodyPr wrap="square" rtlCol="0">
            <a:spAutoFit/>
          </a:bodyPr>
          <a:lstStyle/>
          <a:p>
            <a:pPr algn="ctr"/>
            <a:r>
              <a:rPr lang="vi-VN" sz="3500" b="1" dirty="0">
                <a:solidFill>
                  <a:srgbClr val="C00000"/>
                </a:solidFill>
                <a:latin typeface="Calibri" panose="020F0502020204030204" pitchFamily="34" charset="0"/>
                <a:cs typeface="Calibri" panose="020F0502020204030204" pitchFamily="34" charset="0"/>
              </a:rPr>
              <a:t>CÁC HOẠT ĐỘNG </a:t>
            </a:r>
            <a:r>
              <a:rPr lang="vi-VN" sz="3500" b="1">
                <a:solidFill>
                  <a:srgbClr val="C00000"/>
                </a:solidFill>
                <a:latin typeface="Calibri" panose="020F0502020204030204" pitchFamily="34" charset="0"/>
                <a:cs typeface="Calibri" panose="020F0502020204030204" pitchFamily="34" charset="0"/>
              </a:rPr>
              <a:t>ĐÁP ỨNG</a:t>
            </a:r>
            <a:endParaRPr lang="vi-VN" sz="35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539646" y="1007470"/>
            <a:ext cx="11104667" cy="461665"/>
          </a:xfrm>
          <a:prstGeom prst="rect">
            <a:avLst/>
          </a:prstGeom>
        </p:spPr>
        <p:txBody>
          <a:bodyPr wrap="square">
            <a:spAutoFit/>
          </a:bodyPr>
          <a:lstStyle/>
          <a:p>
            <a:pPr eaLnBrk="0" hangingPunct="0">
              <a:spcBef>
                <a:spcPts val="300"/>
              </a:spcBef>
              <a:spcAft>
                <a:spcPts val="300"/>
              </a:spcAft>
              <a:buSzPct val="70000"/>
              <a:defRPr/>
            </a:pPr>
            <a:r>
              <a:rPr lang="en-US" sz="2400" b="1" dirty="0">
                <a:solidFill>
                  <a:srgbClr val="C00000"/>
                </a:solidFill>
                <a:latin typeface="Arial" panose="020B0604020202020204" pitchFamily="34" charset="0"/>
                <a:cs typeface="Arial" panose="020B0604020202020204" pitchFamily="34" charset="0"/>
              </a:rPr>
              <a:t>ĐIỀU TRỊ HIỆU QUẢ:</a:t>
            </a:r>
            <a:endParaRPr lang="vi-VN" sz="2400" b="1" dirty="0">
              <a:solidFill>
                <a:srgbClr val="C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D5A4D47-9C68-4D48-97BB-1E5FB0B5ED29}"/>
              </a:ext>
            </a:extLst>
          </p:cNvPr>
          <p:cNvSpPr/>
          <p:nvPr/>
        </p:nvSpPr>
        <p:spPr>
          <a:xfrm>
            <a:off x="170482" y="1611448"/>
            <a:ext cx="3854610" cy="4770537"/>
          </a:xfrm>
          <a:prstGeom prst="rect">
            <a:avLst/>
          </a:prstGeom>
        </p:spPr>
        <p:txBody>
          <a:bodyPr wrap="square" lIns="90000">
            <a:spAutoFit/>
          </a:bodyPr>
          <a:lstStyle/>
          <a:p>
            <a:pPr marL="342900" indent="-342900" algn="just" eaLnBrk="0" hangingPunct="0">
              <a:spcBef>
                <a:spcPts val="600"/>
              </a:spcBef>
              <a:spcAft>
                <a:spcPts val="600"/>
              </a:spcAft>
              <a:buSzPct val="100000"/>
              <a:buFont typeface="Arial" pitchFamily="34" charset="0"/>
              <a:buChar char="•"/>
              <a:defRPr/>
            </a:pPr>
            <a:r>
              <a:rPr lang="de-DE" sz="2400" dirty="0">
                <a:solidFill>
                  <a:srgbClr val="002060"/>
                </a:solidFill>
                <a:latin typeface="Arial" panose="020B0604020202020204" pitchFamily="34" charset="0"/>
                <a:cs typeface="Arial" panose="020B0604020202020204" pitchFamily="34" charset="0"/>
              </a:rPr>
              <a:t>Trung tâm quản lý, điều hành hỗ trợ chuyên môn chẩn đoán, điều trị người bệnh COVID-19 </a:t>
            </a:r>
          </a:p>
          <a:p>
            <a:pPr marL="342900" indent="-342900" algn="just" eaLnBrk="0" hangingPunct="0">
              <a:spcBef>
                <a:spcPts val="600"/>
              </a:spcBef>
              <a:spcAft>
                <a:spcPts val="600"/>
              </a:spcAft>
              <a:buSzPct val="100000"/>
              <a:buFont typeface="Arial" pitchFamily="34" charset="0"/>
              <a:buChar char="•"/>
              <a:defRPr/>
            </a:pPr>
            <a:r>
              <a:rPr lang="en-US" sz="2400" dirty="0" err="1">
                <a:solidFill>
                  <a:srgbClr val="002060"/>
                </a:solidFill>
                <a:latin typeface="Arial" panose="020B0604020202020204" pitchFamily="34" charset="0"/>
                <a:cs typeface="Arial" panose="020B0604020202020204" pitchFamily="34" charset="0"/>
              </a:rPr>
              <a:t>Thiết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trị</a:t>
            </a:r>
            <a:r>
              <a:rPr lang="en-US" sz="2400" dirty="0">
                <a:solidFill>
                  <a:srgbClr val="002060"/>
                </a:solidFill>
                <a:latin typeface="Arial" panose="020B0604020202020204" pitchFamily="34" charset="0"/>
                <a:cs typeface="Arial" panose="020B0604020202020204" pitchFamily="34" charset="0"/>
              </a:rPr>
              <a:t> </a:t>
            </a:r>
            <a:r>
              <a:rPr lang="de-DE" sz="2400" dirty="0">
                <a:solidFill>
                  <a:srgbClr val="002060"/>
                </a:solidFill>
                <a:latin typeface="Arial" panose="020B0604020202020204" pitchFamily="34" charset="0"/>
                <a:cs typeface="Arial" panose="020B0604020202020204" pitchFamily="34" charset="0"/>
              </a:rPr>
              <a:t>trung tâm hồi sức tích cực</a:t>
            </a:r>
          </a:p>
          <a:p>
            <a:pPr marL="342900" indent="-342900" algn="just" eaLnBrk="0" hangingPunct="0">
              <a:spcBef>
                <a:spcPts val="600"/>
              </a:spcBef>
              <a:spcAft>
                <a:spcPts val="600"/>
              </a:spcAft>
              <a:buSzPct val="100000"/>
              <a:buFont typeface="Arial" pitchFamily="34" charset="0"/>
              <a:buChar char="•"/>
              <a:defRPr/>
            </a:pPr>
            <a:r>
              <a:rPr lang="pt-BR" sz="2400" dirty="0">
                <a:solidFill>
                  <a:srgbClr val="002060"/>
                </a:solidFill>
                <a:latin typeface="Arial" panose="020B0604020202020204" pitchFamily="34" charset="0"/>
                <a:cs typeface="Arial" panose="020B0604020202020204" pitchFamily="34" charset="0"/>
              </a:rPr>
              <a:t>Phân tầng điều trị theo mô hình “tháp 3 tầng”</a:t>
            </a:r>
            <a:endParaRPr lang="de-DE"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pt-BR" sz="2400" dirty="0">
                <a:solidFill>
                  <a:srgbClr val="002060"/>
                </a:solidFill>
                <a:latin typeface="Arial" panose="020B0604020202020204" pitchFamily="34" charset="0"/>
                <a:cs typeface="Arial" panose="020B0604020202020204" pitchFamily="34" charset="0"/>
              </a:rPr>
              <a:t>Trạm y tế lưu động</a:t>
            </a:r>
            <a:endParaRPr lang="de-DE" sz="2400" dirty="0">
              <a:solidFill>
                <a:srgbClr val="002060"/>
              </a:solidFill>
              <a:latin typeface="Arial" panose="020B0604020202020204" pitchFamily="34" charset="0"/>
              <a:cs typeface="Arial" panose="020B0604020202020204" pitchFamily="34" charset="0"/>
            </a:endParaRPr>
          </a:p>
          <a:p>
            <a:pPr marL="342900" indent="-342900" algn="just" eaLnBrk="0" hangingPunct="0">
              <a:spcBef>
                <a:spcPts val="600"/>
              </a:spcBef>
              <a:spcAft>
                <a:spcPts val="600"/>
              </a:spcAft>
              <a:buSzPct val="100000"/>
              <a:buFont typeface="Arial" pitchFamily="34" charset="0"/>
              <a:buChar char="•"/>
              <a:defRPr/>
            </a:pPr>
            <a:r>
              <a:rPr lang="en-US" sz="2400" dirty="0">
                <a:solidFill>
                  <a:srgbClr val="002060"/>
                </a:solidFill>
                <a:latin typeface="Arial" panose="020B0604020202020204" pitchFamily="34" charset="0"/>
                <a:cs typeface="Arial" panose="020B0604020202020204" pitchFamily="34" charset="0"/>
              </a:rPr>
              <a:t>Theo </a:t>
            </a:r>
            <a:r>
              <a:rPr lang="en-US" sz="2400" dirty="0" err="1">
                <a:solidFill>
                  <a:srgbClr val="002060"/>
                </a:solidFill>
                <a:latin typeface="Arial" panose="020B0604020202020204" pitchFamily="34" charset="0"/>
                <a:cs typeface="Arial" panose="020B0604020202020204" pitchFamily="34" charset="0"/>
              </a:rPr>
              <a:t>dõi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endParaRPr lang="vi-VN" sz="2400" dirty="0">
              <a:solidFill>
                <a:srgbClr val="002060"/>
              </a:solidFill>
              <a:latin typeface="Arial" panose="020B0604020202020204" pitchFamily="34" charset="0"/>
              <a:cs typeface="Arial" panose="020B0604020202020204" pitchFamily="34" charset="0"/>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845" y="3666592"/>
            <a:ext cx="3623095" cy="216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471" y="1119608"/>
            <a:ext cx="3623095" cy="21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692" y="1093730"/>
            <a:ext cx="3227155" cy="224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8512691" y="3657965"/>
            <a:ext cx="3227155" cy="2134669"/>
          </a:xfrm>
          <a:prstGeom prst="rect">
            <a:avLst/>
          </a:prstGeom>
        </p:spPr>
      </p:pic>
    </p:spTree>
    <p:extLst>
      <p:ext uri="{BB962C8B-B14F-4D97-AF65-F5344CB8AC3E}">
        <p14:creationId xmlns:p14="http://schemas.microsoft.com/office/powerpoint/2010/main" val="52112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21A77F6-0112-3748-BDA9-8BB7E4837118}"/>
              </a:ext>
            </a:extLst>
          </p:cNvPr>
          <p:cNvSpPr/>
          <p:nvPr/>
        </p:nvSpPr>
        <p:spPr>
          <a:xfrm>
            <a:off x="1591735" y="281401"/>
            <a:ext cx="8822267" cy="523220"/>
          </a:xfrm>
          <a:prstGeom prst="rect">
            <a:avLst/>
          </a:prstGeom>
        </p:spPr>
        <p:txBody>
          <a:bodyPr wrap="square">
            <a:spAutoFit/>
          </a:bodyPr>
          <a:lstStyle/>
          <a:p>
            <a:pPr algn="ctr"/>
            <a:r>
              <a:rPr lang="vi-VN" sz="2800" b="1">
                <a:solidFill>
                  <a:srgbClr val="C00000"/>
                </a:solidFill>
                <a:latin typeface="Calibri" panose="020F0502020204030204" pitchFamily="34" charset="0"/>
                <a:cs typeface="Calibri" panose="020F0502020204030204" pitchFamily="34" charset="0"/>
              </a:rPr>
              <a:t>CÁC HOẠT ĐỘNG ĐÁP ỨNG</a:t>
            </a:r>
            <a:endParaRPr lang="vi-VN" sz="2800" i="1" dirty="0">
              <a:solidFill>
                <a:srgbClr val="C00000"/>
              </a:solidFill>
              <a:latin typeface="Calibri" panose="020F0502020204030204" pitchFamily="34" charset="0"/>
              <a:cs typeface="Calibri" panose="020F0502020204030204" pitchFamily="34" charset="0"/>
            </a:endParaRPr>
          </a:p>
        </p:txBody>
      </p:sp>
      <p:sp>
        <p:nvSpPr>
          <p:cNvPr id="2" name="AutoShape 6" descr="VGP News :. | Thủ tướng chỉ thị &amp;dstrok;ẩy mạnh phòng, chống dịch COVID- 19 | BÁO  &amp;Dstrok;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VGP News :. | Thủ tướng chỉ thị &amp;dstrok;ẩy mạnh phòng, chống dịch COVID- 19 | BÁO  &amp;Dstrok;IỆN TỬ CHÍNH PHỦ NƯỚC CHXHCN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6" name="Picture 2" descr="THỦ TƯỚNG RA CÔNG &amp;Dstrok;IỆN TIẾP TỤC PHÒNG, CHỐNG DỊCH BỆNH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478" y="1366568"/>
            <a:ext cx="3576452" cy="539841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ộ Y tế phát &amp;dstrok;ộng Chiến dịch truyền thông “Niềm tin chiến thắng” - Tin tổng  hợp - Cổng thông tin Bộ Y t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420791"/>
            <a:ext cx="4550922" cy="251227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ộ Y tế ra áp phích, tờ rơi trực quan mới về phòng chống dịch bệnh COVID-19  - Bộ Y tế - Trang tin về dịch bệnh viêm &amp;dstrok;ường hô hấp cấ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0555" y="1495443"/>
            <a:ext cx="3299505" cy="232214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ọc sinh ở trường cần làm gì &amp;dstrok;ể phòng chống COVID-19? - Bộ Y tế - Trang tin  về dịch bệnh viêm &amp;dstrok;ường hô hấp cấp COVI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7703" y="3912653"/>
            <a:ext cx="2139250" cy="28523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5575" y="1659169"/>
            <a:ext cx="5432265" cy="830997"/>
          </a:xfrm>
          <a:prstGeom prst="rect">
            <a:avLst/>
          </a:prstGeom>
          <a:noFill/>
        </p:spPr>
        <p:txBody>
          <a:bodyPr wrap="square" rtlCol="0">
            <a:spAutoFit/>
          </a:bodyPr>
          <a:lstStyle/>
          <a:p>
            <a:r>
              <a:rPr lang="en-US" sz="2400" b="1" dirty="0">
                <a:solidFill>
                  <a:srgbClr val="C00000"/>
                </a:solidFill>
              </a:rPr>
              <a:t>TRUYỀN THÔNG PHÒNG CHỐNG </a:t>
            </a:r>
          </a:p>
          <a:p>
            <a:r>
              <a:rPr lang="en-US" sz="2400" b="1" dirty="0">
                <a:solidFill>
                  <a:srgbClr val="C00000"/>
                </a:solidFill>
              </a:rPr>
              <a:t>COVID-19</a:t>
            </a:r>
          </a:p>
        </p:txBody>
      </p:sp>
    </p:spTree>
    <p:extLst>
      <p:ext uri="{BB962C8B-B14F-4D97-AF65-F5344CB8AC3E}">
        <p14:creationId xmlns:p14="http://schemas.microsoft.com/office/powerpoint/2010/main" val="318074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sz="3500" b="1" dirty="0">
                <a:solidFill>
                  <a:srgbClr val="C00000"/>
                </a:solidFill>
                <a:latin typeface="Calibri" panose="020F0502020204030204" pitchFamily="34" charset="0"/>
                <a:ea typeface="+mn-ea"/>
                <a:cs typeface="Calibri" panose="020F0502020204030204" pitchFamily="34" charset="0"/>
              </a:rPr>
              <a:t>ĐÁNH GIÁ CHUNG TÌNH HÌNH DỊCH BỆNH</a:t>
            </a:r>
          </a:p>
        </p:txBody>
      </p:sp>
      <p:sp>
        <p:nvSpPr>
          <p:cNvPr id="4" name="Content Placeholder 4"/>
          <p:cNvSpPr>
            <a:spLocks noGrp="1"/>
          </p:cNvSpPr>
          <p:nvPr>
            <p:ph idx="1"/>
          </p:nvPr>
        </p:nvSpPr>
        <p:spPr>
          <a:xfrm>
            <a:off x="612774" y="1474532"/>
            <a:ext cx="11165937" cy="430852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2200" b="1" dirty="0">
                <a:latin typeface="Arial" panose="020B0604020202020204" pitchFamily="34" charset="0"/>
                <a:cs typeface="Arial" panose="020B0604020202020204" pitchFamily="34" charset="0"/>
              </a:rPr>
              <a:t>Ba </a:t>
            </a:r>
            <a:r>
              <a:rPr lang="en-US" sz="2200" b="1" dirty="0" err="1">
                <a:latin typeface="Arial" panose="020B0604020202020204" pitchFamily="34" charset="0"/>
                <a:cs typeface="Arial" panose="020B0604020202020204" pitchFamily="34" charset="0"/>
              </a:rPr>
              <a:t>đợt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dịch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đầu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tiên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từ</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tháng</a:t>
            </a:r>
            <a:r>
              <a:rPr lang="en-US" sz="2200" b="1" dirty="0">
                <a:latin typeface="Arial" panose="020B0604020202020204" pitchFamily="34" charset="0"/>
                <a:cs typeface="Arial" panose="020B0604020202020204" pitchFamily="34" charset="0"/>
              </a:rPr>
              <a:t> 01/2020 </a:t>
            </a:r>
            <a:r>
              <a:rPr lang="en-US" sz="2200" b="1" dirty="0" err="1">
                <a:latin typeface="Arial" panose="020B0604020202020204" pitchFamily="34" charset="0"/>
                <a:cs typeface="Arial" panose="020B0604020202020204" pitchFamily="34" charset="0"/>
              </a:rPr>
              <a:t>đến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tháng</a:t>
            </a:r>
            <a:r>
              <a:rPr lang="en-US" sz="2200" b="1" dirty="0">
                <a:latin typeface="Arial" panose="020B0604020202020204" pitchFamily="34" charset="0"/>
                <a:cs typeface="Arial" panose="020B0604020202020204" pitchFamily="34" charset="0"/>
              </a:rPr>
              <a:t> 4/2021):</a:t>
            </a:r>
          </a:p>
          <a:p>
            <a:pPr>
              <a:lnSpc>
                <a:spcPct val="100000"/>
              </a:lnSpc>
              <a:spcBef>
                <a:spcPts val="600"/>
              </a:spcBef>
              <a:spcAft>
                <a:spcPts val="600"/>
              </a:spcAft>
            </a:pP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ca </a:t>
            </a:r>
            <a:r>
              <a:rPr lang="en-US" sz="2200" dirty="0" err="1">
                <a:latin typeface="Arial" panose="020B0604020202020204" pitchFamily="34" charset="0"/>
                <a:cs typeface="Arial" panose="020B0604020202020204" pitchFamily="34" charset="0"/>
              </a:rPr>
              <a:t>lây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nhiễm</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đợt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ngắn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 </a:t>
            </a:r>
            <a:r>
              <a:rPr lang="en-US" sz="2200" err="1">
                <a:latin typeface="Arial" panose="020B0604020202020204" pitchFamily="34" charset="0"/>
                <a:cs typeface="Arial" panose="020B0604020202020204" pitchFamily="34" charset="0"/>
              </a:rPr>
              <a:t>xã</a:t>
            </a:r>
            <a:r>
              <a:rPr lang="en-US" sz="2200">
                <a:latin typeface="Arial" panose="020B0604020202020204" pitchFamily="34" charset="0"/>
                <a:cs typeface="Arial" panose="020B0604020202020204" pitchFamily="34" charset="0"/>
              </a:rPr>
              <a:t> hội.</a:t>
            </a:r>
          </a:p>
          <a:p>
            <a:pPr>
              <a:lnSpc>
                <a:spcPct val="100000"/>
              </a:lnSpc>
              <a:spcBef>
                <a:spcPts val="600"/>
              </a:spcBef>
              <a:spcAft>
                <a:spcPts val="600"/>
              </a:spcAft>
            </a:pPr>
            <a:r>
              <a:rPr lang="en-US" sz="2200">
                <a:latin typeface="Arial" panose="020B0604020202020204" pitchFamily="34" charset="0"/>
                <a:cs typeface="Arial" panose="020B0604020202020204" pitchFamily="34" charset="0"/>
              </a:rPr>
              <a:t>Biến </a:t>
            </a:r>
            <a:r>
              <a:rPr lang="en-US" sz="2200" dirty="0" err="1">
                <a:latin typeface="Arial" panose="020B0604020202020204" pitchFamily="34" charset="0"/>
                <a:cs typeface="Arial" panose="020B0604020202020204" pitchFamily="34" charset="0"/>
              </a:rPr>
              <a:t>chủng</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rút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chủng</a:t>
            </a:r>
            <a:r>
              <a:rPr lang="en-US" sz="2200" dirty="0">
                <a:latin typeface="Arial" panose="020B0604020202020204" pitchFamily="34" charset="0"/>
                <a:cs typeface="Arial" panose="020B0604020202020204" pitchFamily="34" charset="0"/>
              </a:rPr>
              <a:t> Delta ở </a:t>
            </a:r>
            <a:r>
              <a:rPr lang="en-US" sz="2200" dirty="0" err="1">
                <a:latin typeface="Arial" panose="020B0604020202020204" pitchFamily="34" charset="0"/>
                <a:cs typeface="Arial" panose="020B0604020202020204" pitchFamily="34" charset="0"/>
              </a:rPr>
              <a:t>đợt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thứ</a:t>
            </a:r>
            <a:r>
              <a:rPr lang="en-US" sz="2200" dirty="0">
                <a:latin typeface="Arial" panose="020B0604020202020204" pitchFamily="34" charset="0"/>
                <a:cs typeface="Arial" panose="020B0604020202020204" pitchFamily="34" charset="0"/>
              </a:rPr>
              <a:t> 4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y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vong</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thấp</a:t>
            </a:r>
            <a:r>
              <a:rPr lang="en-US" sz="2200" dirty="0">
                <a:latin typeface="Arial" panose="020B0604020202020204" pitchFamily="34" charset="0"/>
                <a:cs typeface="Arial" panose="020B0604020202020204" pitchFamily="34" charset="0"/>
              </a:rPr>
              <a:t>. </a:t>
            </a:r>
          </a:p>
          <a:p>
            <a:pPr>
              <a:lnSpc>
                <a:spcPct val="100000"/>
              </a:lnSpc>
              <a:spcBef>
                <a:spcPts val="600"/>
              </a:spcBef>
              <a:spcAft>
                <a:spcPts val="600"/>
              </a:spcAft>
            </a:pPr>
            <a:r>
              <a:rPr lang="en-US" sz="2200">
                <a:latin typeface="Arial" panose="020B0604020202020204" pitchFamily="34" charset="0"/>
                <a:cs typeface="Arial" panose="020B0604020202020204" pitchFamily="34" charset="0"/>
              </a:rPr>
              <a:t>Với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kịp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1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16 </a:t>
            </a:r>
            <a:r>
              <a:rPr lang="en-US" sz="2200" dirty="0" err="1">
                <a:latin typeface="Arial" panose="020B0604020202020204" pitchFamily="34" charset="0"/>
                <a:cs typeface="Arial" panose="020B0604020202020204" pitchFamily="34" charset="0"/>
              </a:rPr>
              <a:t>quốc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trưởng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ủng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a:t>
            </a:r>
          </a:p>
        </p:txBody>
      </p:sp>
      <p:sp>
        <p:nvSpPr>
          <p:cNvPr id="3" name="AutoShape 6" descr="VGP News :. | Chống dịch COVID-19: Những việc cần làm ngay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VGP News :. | Chống dịch COVID-19: Những việc cần làm ngay | BÁO ĐIỆN TỬ  CHÍNH PHỦ NƯỚC CHXHCN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59214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sz="3500" b="1" dirty="0">
                <a:solidFill>
                  <a:srgbClr val="C00000"/>
                </a:solidFill>
                <a:latin typeface="Calibri" panose="020F0502020204030204" pitchFamily="34" charset="0"/>
                <a:ea typeface="+mn-ea"/>
                <a:cs typeface="Calibri" panose="020F0502020204030204" pitchFamily="34" charset="0"/>
              </a:rPr>
              <a:t>ĐÁNH GIÁ CHUNG TÌNH HÌNH DỊCH BỆNH</a:t>
            </a:r>
          </a:p>
        </p:txBody>
      </p:sp>
      <p:sp>
        <p:nvSpPr>
          <p:cNvPr id="4" name="Content Placeholder 4"/>
          <p:cNvSpPr>
            <a:spLocks noGrp="1"/>
          </p:cNvSpPr>
          <p:nvPr>
            <p:ph idx="1"/>
          </p:nvPr>
        </p:nvSpPr>
        <p:spPr>
          <a:xfrm>
            <a:off x="612774" y="1410346"/>
            <a:ext cx="11041951" cy="53314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2200" b="1" dirty="0" err="1">
                <a:latin typeface="Arial" panose="020B0604020202020204" pitchFamily="34" charset="0"/>
                <a:cs typeface="Arial" panose="020B0604020202020204" pitchFamily="34" charset="0"/>
              </a:rPr>
              <a:t>Đợt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dịch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thứ</a:t>
            </a:r>
            <a:r>
              <a:rPr lang="en-US" sz="2200" b="1" dirty="0">
                <a:latin typeface="Arial" panose="020B0604020202020204" pitchFamily="34" charset="0"/>
                <a:cs typeface="Arial" panose="020B0604020202020204" pitchFamily="34" charset="0"/>
              </a:rPr>
              <a:t> 4 </a:t>
            </a:r>
            <a:r>
              <a:rPr lang="en-US" sz="2200" b="1" dirty="0" err="1">
                <a:latin typeface="Arial" panose="020B0604020202020204" pitchFamily="34" charset="0"/>
                <a:cs typeface="Arial" panose="020B0604020202020204" pitchFamily="34" charset="0"/>
              </a:rPr>
              <a:t>bắt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đầu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từ</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ngày</a:t>
            </a:r>
            <a:r>
              <a:rPr lang="en-US" sz="2200" b="1" dirty="0">
                <a:latin typeface="Arial" panose="020B0604020202020204" pitchFamily="34" charset="0"/>
                <a:cs typeface="Arial" panose="020B0604020202020204" pitchFamily="34" charset="0"/>
              </a:rPr>
              <a:t> 27/4/2021:</a:t>
            </a:r>
          </a:p>
          <a:p>
            <a:pPr>
              <a:lnSpc>
                <a:spcPct val="100000"/>
              </a:lnSpc>
              <a:spcBef>
                <a:spcPts val="600"/>
              </a:spcBef>
              <a:spcAft>
                <a:spcPts val="600"/>
              </a:spcAft>
            </a:pP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chủng</a:t>
            </a:r>
            <a:r>
              <a:rPr lang="en-US" sz="2200" dirty="0">
                <a:latin typeface="Arial" panose="020B0604020202020204" pitchFamily="34" charset="0"/>
                <a:cs typeface="Arial" panose="020B0604020202020204" pitchFamily="34" charset="0"/>
              </a:rPr>
              <a:t> Delta</a:t>
            </a:r>
            <a:r>
              <a:rPr lang="vi-VN" sz="2200" dirty="0">
                <a:latin typeface="Arial" panose="020B0604020202020204" pitchFamily="34" charset="0"/>
                <a:cs typeface="Arial" panose="020B0604020202020204" pitchFamily="34" charset="0"/>
              </a:rPr>
              <a:t>, Omicron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sức</a:t>
            </a:r>
            <a:r>
              <a:rPr lang="en-US" sz="2200" dirty="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phức</a:t>
            </a:r>
            <a:r>
              <a:rPr lang="en-US" sz="2200">
                <a:latin typeface="Arial" panose="020B0604020202020204" pitchFamily="34" charset="0"/>
                <a:cs typeface="Arial" panose="020B0604020202020204" pitchFamily="34" charset="0"/>
              </a:rPr>
              <a:t> tạp, </a:t>
            </a:r>
            <a:r>
              <a:rPr lang="en-US" sz="2200" dirty="0" err="1">
                <a:latin typeface="Arial" panose="020B0604020202020204" pitchFamily="34" charset="0"/>
                <a:cs typeface="Arial" panose="020B0604020202020204" pitchFamily="34" charset="0"/>
              </a:rPr>
              <a:t>vượt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so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báo</a:t>
            </a:r>
            <a:r>
              <a:rPr lang="en-US" sz="2200" dirty="0">
                <a:latin typeface="Arial" panose="020B0604020202020204" pitchFamily="34" charset="0"/>
                <a:cs typeface="Arial" panose="020B0604020202020204" pitchFamily="34" charset="0"/>
              </a:rPr>
              <a:t>; </a:t>
            </a:r>
            <a:r>
              <a:rPr lang="vi-VN" dirty="0"/>
              <a:t>phải áp dụng nhiều biện pháp phòng chống dịch chưa </a:t>
            </a:r>
            <a:r>
              <a:rPr lang="vi-VN"/>
              <a:t>từng có.</a:t>
            </a:r>
            <a:endParaRPr lang="en-US" sz="22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bệnh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tác động </a:t>
            </a:r>
            <a:r>
              <a:rPr lang="en-US" sz="2200" dirty="0" err="1">
                <a:latin typeface="Arial" panose="020B0604020202020204" pitchFamily="34" charset="0"/>
                <a:cs typeface="Arial" panose="020B0604020202020204" pitchFamily="34" charset="0"/>
              </a:rPr>
              <a:t>hết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nghiêm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trọng</a:t>
            </a:r>
            <a:r>
              <a:rPr lang="vi-VN" sz="2200" dirty="0">
                <a:latin typeface="Arial" panose="020B0604020202020204" pitchFamily="34" charset="0"/>
                <a:cs typeface="Arial" panose="020B0604020202020204" pitchFamily="34" charset="0"/>
              </a:rPr>
              <a:t> đến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khỏe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ảnh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hưởng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sâu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mọi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mặt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hội</a:t>
            </a:r>
            <a:r>
              <a:rPr lang="vi-VN" sz="2200" dirty="0">
                <a:latin typeface="Arial" panose="020B0604020202020204" pitchFamily="34" charset="0"/>
                <a:cs typeface="Arial" panose="020B0604020202020204" pitchFamily="34" charset="0"/>
              </a:rPr>
              <a:t> của </a:t>
            </a:r>
            <a:r>
              <a:rPr lang="vi-VN" sz="2200">
                <a:latin typeface="Arial" panose="020B0604020202020204" pitchFamily="34" charset="0"/>
                <a:cs typeface="Arial" panose="020B0604020202020204" pitchFamily="34" charset="0"/>
              </a:rPr>
              <a:t>đất nước</a:t>
            </a:r>
            <a:r>
              <a:rPr lang="en-US" sz="220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bệnh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khoảng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ngắn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y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ca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Hồ Chí Minh và một số </a:t>
            </a:r>
            <a:r>
              <a:rPr lang="en-US" sz="2200" dirty="0" err="1">
                <a:latin typeface="Arial" panose="020B0604020202020204" pitchFamily="34" charset="0"/>
                <a:cs typeface="Arial" panose="020B0604020202020204" pitchFamily="34" charset="0"/>
              </a:rPr>
              <a:t>tỉnh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vi-VN" sz="2200" dirty="0">
                <a:latin typeface="Arial" panose="020B0604020202020204" pitchFamily="34" charset="0"/>
                <a:cs typeface="Arial" panose="020B0604020202020204" pitchFamily="34" charset="0"/>
              </a:rPr>
              <a:t> khu vực phía Nam. </a:t>
            </a:r>
            <a:endParaRPr lang="en-US" sz="22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vi-VN" dirty="0"/>
              <a:t>Nghị quyết số 128/NQ-CP: Chính sách "bước ngoặt" trong phòng chống dịch COVID-19</a:t>
            </a:r>
            <a:r>
              <a:rPr lang="en-US" dirty="0"/>
              <a:t>.</a:t>
            </a:r>
            <a:endParaRPr lang="en-US" sz="2200" b="1" dirty="0">
              <a:latin typeface="Arial" panose="020B0604020202020204" pitchFamily="34" charset="0"/>
              <a:cs typeface="Arial" panose="020B0604020202020204" pitchFamily="34" charset="0"/>
            </a:endParaRPr>
          </a:p>
        </p:txBody>
      </p:sp>
      <p:sp>
        <p:nvSpPr>
          <p:cNvPr id="3" name="AutoShape 6" descr="VGP News :. | Chống dịch COVID-19: Những việc cần làm ngay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VGP News :. | Chống dịch COVID-19: Những việc cần làm ngay | BÁO ĐIỆN TỬ  CHÍNH PHỦ NƯỚC CHXHCN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43661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altLang="en-US" sz="3500" b="1" dirty="0">
                <a:solidFill>
                  <a:srgbClr val="C00000"/>
                </a:solidFill>
                <a:latin typeface="Calibri" panose="020F0502020204030204" pitchFamily="34" charset="0"/>
                <a:ea typeface="+mn-ea"/>
                <a:cs typeface="Calibri" panose="020F0502020204030204" pitchFamily="34" charset="0"/>
              </a:rPr>
              <a:t>MỘT SỐ BÀI HỌC KINH NGHIỆM</a:t>
            </a:r>
            <a:endParaRPr lang="en-US" sz="3500" b="1" dirty="0">
              <a:solidFill>
                <a:srgbClr val="C00000"/>
              </a:solidFill>
              <a:latin typeface="Calibri" panose="020F0502020204030204" pitchFamily="34" charset="0"/>
              <a:ea typeface="+mn-ea"/>
              <a:cs typeface="Calibri" panose="020F0502020204030204" pitchFamily="34" charset="0"/>
            </a:endParaRPr>
          </a:p>
        </p:txBody>
      </p:sp>
      <p:sp>
        <p:nvSpPr>
          <p:cNvPr id="4" name="Content Placeholder 4"/>
          <p:cNvSpPr>
            <a:spLocks noGrp="1"/>
          </p:cNvSpPr>
          <p:nvPr>
            <p:ph idx="1"/>
          </p:nvPr>
        </p:nvSpPr>
        <p:spPr>
          <a:xfrm>
            <a:off x="612775" y="1081586"/>
            <a:ext cx="7753878" cy="53372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just">
              <a:lnSpc>
                <a:spcPct val="120000"/>
              </a:lnSpc>
              <a:spcBef>
                <a:spcPts val="300"/>
              </a:spcBef>
              <a:buNone/>
            </a:pPr>
            <a:r>
              <a:rPr lang="en-US" sz="2200" dirty="0">
                <a:latin typeface="Arial" panose="020B0604020202020204" pitchFamily="34" charset="0"/>
                <a:cs typeface="Arial" panose="020B0604020202020204" pitchFamily="34" charset="0"/>
              </a:rPr>
              <a:t>1.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kịp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suốt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ủy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nỗ</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cấp</a:t>
            </a:r>
            <a:r>
              <a:rPr lang="en-US" sz="22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0" indent="0" algn="just">
              <a:lnSpc>
                <a:spcPct val="120000"/>
              </a:lnSpc>
              <a:spcBef>
                <a:spcPts val="300"/>
              </a:spcBef>
              <a:buNone/>
            </a:pPr>
            <a:r>
              <a:rPr lang="en-US" sz="2200" dirty="0">
                <a:latin typeface="Arial" panose="020B0604020202020204" pitchFamily="34" charset="0"/>
                <a:cs typeface="Arial" panose="020B0604020202020204" pitchFamily="34" charset="0"/>
              </a:rPr>
              <a:t>2. T</a:t>
            </a:r>
            <a:r>
              <a:rPr lang="vi-VN" sz="2200" dirty="0">
                <a:latin typeface="Arial" panose="020B0604020202020204" pitchFamily="34" charset="0"/>
                <a:cs typeface="Arial" panose="020B0604020202020204" pitchFamily="34" charset="0"/>
              </a:rPr>
              <a:t>riển khai sớm, chủ động và đặc biệt là kiên định biện pháp chống dịch đã đề ra từ đầu, xuyên suốt các giai đoạn</a:t>
            </a:r>
            <a:r>
              <a:rPr lang="en-US" sz="2200" dirty="0">
                <a:latin typeface="Arial" panose="020B0604020202020204" pitchFamily="34" charset="0"/>
                <a:cs typeface="Arial" panose="020B0604020202020204" pitchFamily="34" charset="0"/>
              </a:rPr>
              <a:t>:</a:t>
            </a:r>
          </a:p>
          <a:p>
            <a:pPr algn="just">
              <a:lnSpc>
                <a:spcPct val="120000"/>
              </a:lnSpc>
              <a:spcBef>
                <a:spcPts val="300"/>
              </a:spcBef>
              <a:buFont typeface="Wingdings" panose="05000000000000000000" pitchFamily="2" charset="2"/>
              <a:buChar char="§"/>
            </a:pPr>
            <a:r>
              <a:rPr lang="vi-VN" sz="2200" dirty="0">
                <a:latin typeface="Arial" panose="020B0604020202020204" pitchFamily="34" charset="0"/>
                <a:cs typeface="Arial" panose="020B0604020202020204" pitchFamily="34" charset="0"/>
              </a:rPr>
              <a:t> Ngăn chặn - Phát hiện - Cách ly - Khoanh vùng - Dập 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endParaRPr lang="en-US" sz="2200" dirty="0">
              <a:latin typeface="Arial" panose="020B0604020202020204" pitchFamily="34" charset="0"/>
              <a:cs typeface="Arial" panose="020B0604020202020204" pitchFamily="34" charset="0"/>
            </a:endParaRPr>
          </a:p>
          <a:p>
            <a:pPr algn="just">
              <a:lnSpc>
                <a:spcPct val="120000"/>
              </a:lnSpc>
              <a:spcBef>
                <a:spcPts val="300"/>
              </a:spcBef>
              <a:buFont typeface="Wingdings" panose="05000000000000000000" pitchFamily="2" charset="2"/>
              <a:buChar char="§"/>
            </a:pPr>
            <a:r>
              <a:rPr lang="vi-VN"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N</a:t>
            </a:r>
            <a:r>
              <a:rPr lang="vi-VN" sz="2200" dirty="0">
                <a:latin typeface="Arial" panose="020B0604020202020204" pitchFamily="34" charset="0"/>
                <a:cs typeface="Arial" panose="020B0604020202020204" pitchFamily="34" charset="0"/>
              </a:rPr>
              <a:t>guyên tắc 4 tại chỗ</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lực lượng tại chỗ; chỉ huy tại chỗ; phương tiện tại chỗ; hậu cần tại chỗ.</a:t>
            </a:r>
            <a:endParaRPr lang="en-US" sz="2200" b="1" dirty="0">
              <a:latin typeface="Arial" panose="020B0604020202020204" pitchFamily="34" charset="0"/>
              <a:cs typeface="Arial" panose="020B0604020202020204" pitchFamily="34" charset="0"/>
            </a:endParaRPr>
          </a:p>
        </p:txBody>
      </p:sp>
      <p:sp>
        <p:nvSpPr>
          <p:cNvPr id="3" name="AutoShape 6" descr="VGP News :. | Chống dịch COVID-19: Những việc cần làm ngay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VGP News :. | Chống dịch COVID-19: Những việc cần làm ngay | BÁO ĐIỆN TỬ  CHÍNH PHỦ NƯỚC CHXHCN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531" y="1081586"/>
            <a:ext cx="3321994" cy="233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531" y="3600449"/>
            <a:ext cx="3339727" cy="191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3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altLang="en-US" sz="3500" b="1" dirty="0">
                <a:solidFill>
                  <a:srgbClr val="C00000"/>
                </a:solidFill>
                <a:latin typeface="Calibri" panose="020F0502020204030204" pitchFamily="34" charset="0"/>
                <a:ea typeface="+mn-ea"/>
                <a:cs typeface="Calibri" panose="020F0502020204030204" pitchFamily="34" charset="0"/>
              </a:rPr>
              <a:t>BÀI HỌC KINH NGHIỆM</a:t>
            </a:r>
            <a:endParaRPr lang="en-US" sz="3500" b="1" dirty="0">
              <a:solidFill>
                <a:srgbClr val="C00000"/>
              </a:solidFill>
              <a:latin typeface="Calibri" panose="020F0502020204030204" pitchFamily="34" charset="0"/>
              <a:ea typeface="+mn-ea"/>
              <a:cs typeface="Calibri" panose="020F0502020204030204" pitchFamily="34" charset="0"/>
            </a:endParaRPr>
          </a:p>
        </p:txBody>
      </p:sp>
      <p:sp>
        <p:nvSpPr>
          <p:cNvPr id="4" name="Content Placeholder 4"/>
          <p:cNvSpPr>
            <a:spLocks noGrp="1"/>
          </p:cNvSpPr>
          <p:nvPr>
            <p:ph idx="1"/>
          </p:nvPr>
        </p:nvSpPr>
        <p:spPr>
          <a:xfrm>
            <a:off x="471989" y="1434865"/>
            <a:ext cx="6921364" cy="542313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just">
              <a:lnSpc>
                <a:spcPct val="120000"/>
              </a:lnSpc>
              <a:spcBef>
                <a:spcPts val="300"/>
              </a:spcBef>
              <a:buNone/>
            </a:pPr>
            <a:r>
              <a:rPr lang="vi-VN" sz="2200" dirty="0">
                <a:cs typeface="Arial" panose="020B0604020202020204" pitchFamily="34" charset="0"/>
              </a:rPr>
              <a:t>3. Truyền thông sâu rộng, tạo được sự tham gia, hưởng ứng tích cực, đồng thuận của người dân trong công tác phòng, chống dịch, hạn chế sự lây lan trong cộng đồng.</a:t>
            </a:r>
            <a:endParaRPr lang="en-US" sz="2200" b="1" dirty="0">
              <a:latin typeface="Arial" panose="020B0604020202020204" pitchFamily="34" charset="0"/>
              <a:cs typeface="Arial" panose="020B0604020202020204" pitchFamily="34" charset="0"/>
            </a:endParaRPr>
          </a:p>
          <a:p>
            <a:pPr marL="0" indent="0" algn="just">
              <a:lnSpc>
                <a:spcPct val="120000"/>
              </a:lnSpc>
              <a:spcBef>
                <a:spcPts val="300"/>
              </a:spcBef>
              <a:buNone/>
            </a:pPr>
            <a:r>
              <a:rPr lang="vi-VN" sz="2200" dirty="0">
                <a:latin typeface="Arial" panose="020B0604020202020204" pitchFamily="34" charset="0"/>
                <a:cs typeface="Arial" panose="020B0604020202020204" pitchFamily="34" charset="0"/>
              </a:rPr>
              <a:t>4. Sự phối hợp của các </a:t>
            </a:r>
            <a:r>
              <a:rPr lang="vi-VN" sz="2200">
                <a:latin typeface="Arial" panose="020B0604020202020204" pitchFamily="34" charset="0"/>
                <a:cs typeface="Arial" panose="020B0604020202020204" pitchFamily="34" charset="0"/>
              </a:rPr>
              <a:t>Bộ,</a:t>
            </a:r>
            <a:r>
              <a:rPr lang="en-AU" sz="2200">
                <a:latin typeface="Arial" panose="020B0604020202020204" pitchFamily="34" charset="0"/>
                <a:cs typeface="Arial" panose="020B0604020202020204" pitchFamily="34" charset="0"/>
              </a:rPr>
              <a:t> các ban</a:t>
            </a:r>
            <a:r>
              <a:rPr lang="vi-VN" sz="2200">
                <a:latin typeface="Arial" panose="020B0604020202020204" pitchFamily="34" charset="0"/>
                <a:cs typeface="Arial" panose="020B0604020202020204" pitchFamily="34" charset="0"/>
              </a:rPr>
              <a:t> ngành</a:t>
            </a:r>
            <a:r>
              <a:rPr lang="en-AU" sz="2200">
                <a:latin typeface="Arial" panose="020B0604020202020204" pitchFamily="34" charset="0"/>
                <a:cs typeface="Arial" panose="020B0604020202020204" pitchFamily="34" charset="0"/>
              </a:rPr>
              <a:t>, đơn vị</a:t>
            </a:r>
            <a:r>
              <a:rPr lang="vi-VN" sz="220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trong triển khai các biện pháp phòng chống dịch</a:t>
            </a:r>
            <a:r>
              <a:rPr lang="vi-VN" sz="2200">
                <a:latin typeface="Arial" panose="020B0604020202020204" pitchFamily="34" charset="0"/>
                <a:cs typeface="Arial" panose="020B0604020202020204" pitchFamily="34" charset="0"/>
              </a:rPr>
              <a:t>, </a:t>
            </a:r>
            <a:endParaRPr lang="en-AU" sz="2200">
              <a:latin typeface="Arial" panose="020B0604020202020204" pitchFamily="34" charset="0"/>
              <a:cs typeface="Arial" panose="020B0604020202020204" pitchFamily="34" charset="0"/>
            </a:endParaRPr>
          </a:p>
          <a:p>
            <a:pPr marL="0" indent="0" algn="just">
              <a:lnSpc>
                <a:spcPct val="120000"/>
              </a:lnSpc>
              <a:spcBef>
                <a:spcPts val="300"/>
              </a:spcBef>
              <a:buNone/>
            </a:pPr>
            <a:r>
              <a:rPr lang="vi-VN" sz="2200">
                <a:latin typeface="Arial" panose="020B0604020202020204" pitchFamily="34" charset="0"/>
                <a:cs typeface="Arial" panose="020B0604020202020204" pitchFamily="34" charset="0"/>
              </a:rPr>
              <a:t>5</a:t>
            </a:r>
            <a:r>
              <a:rPr lang="vi-VN" sz="2200" dirty="0">
                <a:latin typeface="Arial" panose="020B0604020202020204" pitchFamily="34" charset="0"/>
                <a:cs typeface="Arial" panose="020B0604020202020204" pitchFamily="34" charset="0"/>
              </a:rPr>
              <a:t>. Nâng cao uy tín trường quốc tế thông qua các hoạt động chia sẻ thông tin, đánh giá tình hình</a:t>
            </a:r>
            <a:r>
              <a:rPr lang="vi-VN" sz="220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vi-VN" sz="2200"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en-US" sz="2200" b="1"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en-US" sz="2200" b="1" dirty="0">
              <a:latin typeface="Arial" panose="020B0604020202020204" pitchFamily="34" charset="0"/>
              <a:cs typeface="Arial" panose="020B0604020202020204" pitchFamily="34" charset="0"/>
            </a:endParaRPr>
          </a:p>
        </p:txBody>
      </p:sp>
      <p:pic>
        <p:nvPicPr>
          <p:cNvPr id="9218" name="Picture 2" descr="VIỆT NAM QUYẾT THẮNG ĐẠI DỊCH - Feeling Tea | Love your fee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929" y="1209893"/>
            <a:ext cx="3396302" cy="219421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929" y="3571909"/>
            <a:ext cx="3396302" cy="238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08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altLang="en-US" sz="3500" b="1" dirty="0">
                <a:solidFill>
                  <a:srgbClr val="C00000"/>
                </a:solidFill>
                <a:latin typeface="Calibri" panose="020F0502020204030204" pitchFamily="34" charset="0"/>
                <a:ea typeface="+mn-ea"/>
                <a:cs typeface="Calibri" panose="020F0502020204030204" pitchFamily="34" charset="0"/>
              </a:rPr>
              <a:t>BÀI HỌC KINH NGHIỆM</a:t>
            </a:r>
            <a:endParaRPr lang="en-US" sz="3500" b="1" dirty="0">
              <a:solidFill>
                <a:srgbClr val="C00000"/>
              </a:solidFill>
              <a:latin typeface="Calibri" panose="020F0502020204030204" pitchFamily="34" charset="0"/>
              <a:ea typeface="+mn-ea"/>
              <a:cs typeface="Calibri" panose="020F0502020204030204" pitchFamily="34" charset="0"/>
            </a:endParaRPr>
          </a:p>
        </p:txBody>
      </p:sp>
      <p:sp>
        <p:nvSpPr>
          <p:cNvPr id="4" name="Content Placeholder 4"/>
          <p:cNvSpPr>
            <a:spLocks noGrp="1"/>
          </p:cNvSpPr>
          <p:nvPr>
            <p:ph idx="1"/>
          </p:nvPr>
        </p:nvSpPr>
        <p:spPr>
          <a:xfrm>
            <a:off x="653144" y="1209893"/>
            <a:ext cx="10846598" cy="542313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just">
              <a:lnSpc>
                <a:spcPct val="120000"/>
              </a:lnSpc>
              <a:spcBef>
                <a:spcPts val="300"/>
              </a:spcBef>
              <a:buNone/>
            </a:pPr>
            <a:r>
              <a:rPr lang="en-US" sz="2200" smtClean="0">
                <a:latin typeface="Arial" panose="020B0604020202020204" pitchFamily="34" charset="0"/>
                <a:cs typeface="Arial" panose="020B0604020202020204" pitchFamily="34" charset="0"/>
              </a:rPr>
              <a:t>6</a:t>
            </a:r>
            <a:r>
              <a:rPr lang="vi-VN" sz="2200" smtClean="0">
                <a:latin typeface="Arial" panose="020B0604020202020204" pitchFamily="34" charset="0"/>
                <a:cs typeface="Arial" panose="020B0604020202020204" pitchFamily="34" charset="0"/>
              </a:rPr>
              <a:t>.</a:t>
            </a:r>
            <a:r>
              <a:rPr lang="en-US" sz="2200" smtClean="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128/NQ-CP </a:t>
            </a:r>
          </a:p>
          <a:p>
            <a:pPr algn="just">
              <a:lnSpc>
                <a:spcPct val="120000"/>
              </a:lnSpc>
              <a:spcBef>
                <a:spcPts val="300"/>
              </a:spcBef>
            </a:pPr>
            <a:r>
              <a:rPr lang="en-US" sz="2200" dirty="0" err="1">
                <a:latin typeface="Arial" panose="020B0604020202020204" pitchFamily="34" charset="0"/>
                <a:cs typeface="Arial" panose="020B0604020202020204" pitchFamily="34" charset="0"/>
              </a:rPr>
              <a:t>Thích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an </a:t>
            </a:r>
            <a:r>
              <a:rPr lang="en-US" sz="2200" dirty="0" err="1">
                <a:latin typeface="Arial" panose="020B0604020202020204" pitchFamily="34" charset="0"/>
                <a:cs typeface="Arial" panose="020B0604020202020204" pitchFamily="34" charset="0"/>
              </a:rPr>
              <a:t>toàn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soát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COVID-19, </a:t>
            </a:r>
            <a:r>
              <a:rPr lang="en-US" sz="2200" dirty="0" err="1">
                <a:latin typeface="Arial" panose="020B0604020202020204" pitchFamily="34" charset="0"/>
                <a:cs typeface="Arial" panose="020B0604020202020204" pitchFamily="34" charset="0"/>
              </a:rPr>
              <a:t>đánh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đúng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phù</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a:t>
            </a:r>
          </a:p>
          <a:p>
            <a:pPr algn="just">
              <a:lnSpc>
                <a:spcPct val="120000"/>
              </a:lnSpc>
              <a:spcBef>
                <a:spcPts val="300"/>
              </a:spcBef>
            </a:pP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vẫn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soát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kịp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a:t>
            </a:r>
          </a:p>
          <a:p>
            <a:pPr algn="just">
              <a:lnSpc>
                <a:spcPct val="120000"/>
              </a:lnSpc>
              <a:spcBef>
                <a:spcPts val="300"/>
              </a:spcBef>
            </a:pPr>
            <a:r>
              <a:rPr lang="en-US" sz="2200" dirty="0" err="1">
                <a:latin typeface="Arial" panose="020B0604020202020204" pitchFamily="34" charset="0"/>
                <a:cs typeface="Arial" panose="020B0604020202020204" pitchFamily="34" charset="0"/>
              </a:rPr>
              <a:t>Linh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rủi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dễ</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tuổi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bệnh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bộ</a:t>
            </a:r>
            <a:r>
              <a:rPr lang="en-US" sz="2200" dirty="0">
                <a:latin typeface="Arial" panose="020B0604020202020204" pitchFamily="34" charset="0"/>
                <a:cs typeface="Arial" panose="020B0604020202020204" pitchFamily="34" charset="0"/>
              </a:rPr>
              <a:t> y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tuyến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nhân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en-US" sz="2200" b="1"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475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472"/>
            <a:ext cx="10328031" cy="478933"/>
          </a:xfrm>
        </p:spPr>
        <p:txBody>
          <a:bodyPr>
            <a:noAutofit/>
          </a:bodyPr>
          <a:lstStyle/>
          <a:p>
            <a:pPr algn="ctr"/>
            <a:r>
              <a:rPr lang="en-US" altLang="en-US" sz="3500" b="1" dirty="0">
                <a:solidFill>
                  <a:srgbClr val="C00000"/>
                </a:solidFill>
                <a:latin typeface="Calibri" panose="020F0502020204030204" pitchFamily="34" charset="0"/>
                <a:ea typeface="+mn-ea"/>
                <a:cs typeface="Calibri" panose="020F0502020204030204" pitchFamily="34" charset="0"/>
              </a:rPr>
              <a:t>BÀI HỌC KINH NGHIỆM</a:t>
            </a:r>
            <a:endParaRPr lang="en-US" sz="3500" b="1" dirty="0">
              <a:solidFill>
                <a:srgbClr val="C00000"/>
              </a:solidFill>
              <a:latin typeface="Calibri" panose="020F0502020204030204" pitchFamily="34" charset="0"/>
              <a:ea typeface="+mn-ea"/>
              <a:cs typeface="Calibri" panose="020F0502020204030204" pitchFamily="34" charset="0"/>
            </a:endParaRPr>
          </a:p>
        </p:txBody>
      </p:sp>
      <p:sp>
        <p:nvSpPr>
          <p:cNvPr id="4" name="Content Placeholder 4"/>
          <p:cNvSpPr>
            <a:spLocks noGrp="1"/>
          </p:cNvSpPr>
          <p:nvPr>
            <p:ph idx="1"/>
          </p:nvPr>
        </p:nvSpPr>
        <p:spPr>
          <a:xfrm>
            <a:off x="687404" y="1330663"/>
            <a:ext cx="10629622" cy="542313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just">
              <a:lnSpc>
                <a:spcPct val="120000"/>
              </a:lnSpc>
              <a:spcBef>
                <a:spcPts val="300"/>
              </a:spcBef>
            </a:pPr>
            <a:r>
              <a:rPr lang="en-US" sz="2200" dirty="0" err="1">
                <a:latin typeface="Arial" panose="020B0604020202020204" pitchFamily="34" charset="0"/>
                <a:cs typeface="Arial" panose="020B0604020202020204" pitchFamily="34" charset="0"/>
              </a:rPr>
              <a:t>Vắc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xin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vẫn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chuyển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nặng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tỷ</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xin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tất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đối</a:t>
            </a:r>
            <a:r>
              <a:rPr lang="en-US" sz="2200">
                <a:latin typeface="Arial" panose="020B0604020202020204" pitchFamily="34" charset="0"/>
                <a:cs typeface="Arial" panose="020B0604020202020204" pitchFamily="34" charset="0"/>
              </a:rPr>
              <a:t> tượng.</a:t>
            </a:r>
            <a:endParaRPr lang="en-US" sz="2200" dirty="0">
              <a:latin typeface="Arial" panose="020B0604020202020204" pitchFamily="34" charset="0"/>
              <a:cs typeface="Arial" panose="020B0604020202020204" pitchFamily="34" charset="0"/>
            </a:endParaRPr>
          </a:p>
          <a:p>
            <a:pPr algn="just">
              <a:lnSpc>
                <a:spcPct val="120000"/>
              </a:lnSpc>
              <a:spcBef>
                <a:spcPts val="300"/>
              </a:spcBef>
            </a:pP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mang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Ban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huyện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doanh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nghiệp</a:t>
            </a:r>
            <a:r>
              <a:rPr lang="en-US" sz="2200" dirty="0">
                <a:latin typeface="Arial" panose="020B0604020202020204" pitchFamily="34" charset="0"/>
                <a:cs typeface="Arial" panose="020B0604020202020204" pitchFamily="34" charset="0"/>
              </a:rPr>
              <a:t>.  </a:t>
            </a:r>
          </a:p>
          <a:p>
            <a:pPr algn="just">
              <a:lnSpc>
                <a:spcPct val="120000"/>
              </a:lnSpc>
              <a:spcBef>
                <a:spcPts val="300"/>
              </a:spcBef>
            </a:pP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tất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huống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phù</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rút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biến</a:t>
            </a:r>
            <a:r>
              <a:rPr lang="en-US" sz="2200">
                <a:latin typeface="Arial" panose="020B0604020202020204" pitchFamily="34" charset="0"/>
                <a:cs typeface="Arial" panose="020B0604020202020204" pitchFamily="34" charset="0"/>
              </a:rPr>
              <a:t> dịch.</a:t>
            </a:r>
            <a:endParaRPr lang="vi-VN" sz="2200" dirty="0">
              <a:latin typeface="Arial" panose="020B0604020202020204" pitchFamily="34" charset="0"/>
              <a:cs typeface="Arial" panose="020B0604020202020204" pitchFamily="34" charset="0"/>
            </a:endParaRPr>
          </a:p>
          <a:p>
            <a:pPr algn="just">
              <a:lnSpc>
                <a:spcPct val="120000"/>
              </a:lnSpc>
              <a:spcBef>
                <a:spcPts val="300"/>
              </a:spcBef>
            </a:pPr>
            <a:endParaRPr lang="en-US" sz="2200" b="1" dirty="0">
              <a:latin typeface="Arial" panose="020B0604020202020204" pitchFamily="34" charset="0"/>
              <a:cs typeface="Arial" panose="020B0604020202020204" pitchFamily="34" charset="0"/>
            </a:endParaRPr>
          </a:p>
          <a:p>
            <a:pPr marL="0" indent="0" algn="just">
              <a:lnSpc>
                <a:spcPct val="120000"/>
              </a:lnSpc>
              <a:spcBef>
                <a:spcPts val="300"/>
              </a:spcBef>
              <a:buNone/>
            </a:pP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983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C625B0F-26DC-694B-A744-A18D2AAF417D}"/>
              </a:ext>
            </a:extLst>
          </p:cNvPr>
          <p:cNvSpPr/>
          <p:nvPr/>
        </p:nvSpPr>
        <p:spPr>
          <a:xfrm>
            <a:off x="806350" y="2946963"/>
            <a:ext cx="10957302" cy="630942"/>
          </a:xfrm>
          <a:prstGeom prst="rect">
            <a:avLst/>
          </a:prstGeom>
        </p:spPr>
        <p:txBody>
          <a:bodyPr wrap="square">
            <a:spAutoFit/>
          </a:bodyPr>
          <a:lstStyle/>
          <a:p>
            <a:pPr algn="ctr"/>
            <a:r>
              <a:rPr lang="en-US" sz="3500" b="1">
                <a:solidFill>
                  <a:srgbClr val="C00000"/>
                </a:solidFill>
                <a:latin typeface="Calibri" panose="020F0502020204030204" pitchFamily="34" charset="0"/>
                <a:cs typeface="Calibri" panose="020F0502020204030204" pitchFamily="34" charset="0"/>
              </a:rPr>
              <a:t>MỘT SỐ KHUYẾN NGHỊ</a:t>
            </a:r>
            <a:endParaRPr lang="en-US" sz="35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280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C625B0F-26DC-694B-A744-A18D2AAF417D}"/>
              </a:ext>
            </a:extLst>
          </p:cNvPr>
          <p:cNvSpPr/>
          <p:nvPr/>
        </p:nvSpPr>
        <p:spPr>
          <a:xfrm>
            <a:off x="806350" y="2946963"/>
            <a:ext cx="10957302" cy="630942"/>
          </a:xfrm>
          <a:prstGeom prst="rect">
            <a:avLst/>
          </a:prstGeom>
        </p:spPr>
        <p:txBody>
          <a:bodyPr wrap="square">
            <a:spAutoFit/>
          </a:bodyPr>
          <a:lstStyle/>
          <a:p>
            <a:pPr algn="ctr"/>
            <a:r>
              <a:rPr lang="en-US" sz="3500" b="1">
                <a:solidFill>
                  <a:srgbClr val="C00000"/>
                </a:solidFill>
                <a:latin typeface="Calibri" panose="020F0502020204030204" pitchFamily="34" charset="0"/>
                <a:cs typeface="Calibri" panose="020F0502020204030204" pitchFamily="34" charset="0"/>
              </a:rPr>
              <a:t>TÌNH HÌNH DỊCH BỆNH</a:t>
            </a:r>
            <a:endParaRPr lang="en-US" sz="35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781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1735" y="281401"/>
            <a:ext cx="8822267" cy="630942"/>
          </a:xfrm>
          <a:prstGeom prst="rect">
            <a:avLst/>
          </a:prstGeom>
        </p:spPr>
        <p:txBody>
          <a:bodyPr wrap="square">
            <a:spAutoFit/>
          </a:bodyPr>
          <a:lstStyle/>
          <a:p>
            <a:pPr algn="ctr"/>
            <a:r>
              <a:rPr lang="en-US" sz="2800" b="1" spc="-225">
                <a:solidFill>
                  <a:srgbClr val="002060"/>
                </a:solidFill>
                <a:latin typeface="Arial" panose="020B0604020202020204" pitchFamily="34" charset="0"/>
                <a:cs typeface="Arial" panose="020B0604020202020204" pitchFamily="34" charset="0"/>
              </a:rPr>
              <a:t> </a:t>
            </a:r>
            <a:r>
              <a:rPr lang="en-US" sz="3500" b="1">
                <a:solidFill>
                  <a:srgbClr val="C00000"/>
                </a:solidFill>
                <a:latin typeface="Calibri" panose="020F0502020204030204" pitchFamily="34" charset="0"/>
                <a:cs typeface="Calibri" panose="020F0502020204030204" pitchFamily="34" charset="0"/>
              </a:rPr>
              <a:t>MỘT SỐ KHUYẾN NGHỊ</a:t>
            </a:r>
            <a:endParaRPr lang="en-US" sz="3500" b="1" dirty="0">
              <a:solidFill>
                <a:srgbClr val="C0000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FD5A4D47-9C68-4D48-97BB-1E5FB0B5ED29}"/>
              </a:ext>
            </a:extLst>
          </p:cNvPr>
          <p:cNvSpPr/>
          <p:nvPr/>
        </p:nvSpPr>
        <p:spPr>
          <a:xfrm>
            <a:off x="152911" y="1496347"/>
            <a:ext cx="11333051" cy="4193007"/>
          </a:xfrm>
          <a:prstGeom prst="rect">
            <a:avLst/>
          </a:prstGeom>
        </p:spPr>
        <p:txBody>
          <a:bodyPr wrap="square" lIns="90000">
            <a:spAutoFit/>
          </a:bodyPr>
          <a:lstStyle/>
          <a:p>
            <a:pPr marL="285750" indent="-285750">
              <a:buFont typeface="Wingdings" panose="05000000000000000000" pitchFamily="2" charset="2"/>
              <a:buChar char="v"/>
            </a:pPr>
            <a:r>
              <a:rPr lang="en-US" sz="2000">
                <a:latin typeface="Arial" panose="020B0604020202020204" pitchFamily="34" charset="0"/>
                <a:cs typeface="Arial" panose="020B0604020202020204" pitchFamily="34" charset="0"/>
              </a:rPr>
              <a:t>Ngày 05/5/2023, WHO công bố dịch COVID-19 không còn là tình trạng khẩn cấp y tế công cộng gây quan ngại toàn cầu (PHEIC), nhưng đại dịch vẫn chưa kết thúc. </a:t>
            </a: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Điều đó có nghĩa là dịch COVID-19 vẫn còn là mối đe dọa sức khỏe toàn cầu; vi rút SARS-CoV-2 chưa biến mất hay bớt nguy hiểm, vẫn đang biến đổi và có nguy cơ xuất hiện các biến thể mới, gây ra các đợt gia tăng mới về số ca mắc và tử vong. </a:t>
            </a: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WHO cảnh báo sẽ tuyên bố tình trạng khẩn cấp về sức khỏe toàn cầu một lần nữa nếu có sự gia tăng đáng kể số ca nhiễm hoặc tử vong trong tương lai. </a:t>
            </a:r>
          </a:p>
          <a:p>
            <a:pPr marL="285750" indent="-285750">
              <a:buFont typeface="Wingdings" panose="05000000000000000000" pitchFamily="2" charset="2"/>
              <a:buChar char="§"/>
            </a:pPr>
            <a:r>
              <a:rPr lang="en-AU" sz="2000">
                <a:latin typeface="Arial" panose="020B0604020202020204" pitchFamily="34" charset="0"/>
                <a:cs typeface="Arial" panose="020B0604020202020204" pitchFamily="34" charset="0"/>
              </a:rPr>
              <a:t>WHO khẳng định, các quốc gia thành viên </a:t>
            </a:r>
            <a:r>
              <a:rPr lang="vi-VN" sz="2000">
                <a:latin typeface="Arial" panose="020B0604020202020204" pitchFamily="34" charset="0"/>
                <a:cs typeface="Arial" panose="020B0604020202020204" pitchFamily="34" charset="0"/>
              </a:rPr>
              <a:t>đã đến lúc chuyển sang giai đoạn quản lý lâu dài dịch bệnh COVID-19 như một vấn đề sức khỏe đang diễn ra</a:t>
            </a:r>
            <a:r>
              <a:rPr lang="en-AU" sz="200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nl-NL" sz="2000">
                <a:latin typeface="Arial" panose="020B0604020202020204" pitchFamily="34" charset="0"/>
                <a:cs typeface="Arial" panose="020B0604020202020204" pitchFamily="34" charset="0"/>
              </a:rPr>
              <a:t>Tổ chức Y tế Thế giới đánh giá những người đã tiêm chủng vắc xin phòng COVID-19, đã mắc, hầu hết đều có miễn dịch sau tiêm vắc xin hoặc do mắc phải, chính yếu tố này làm các trường hợp khi mắc bệnh có biểu hiện nhẹ hơn, ít hơn hoặc không có triệu chứng.</a:t>
            </a:r>
          </a:p>
          <a:p>
            <a:pPr algn="just" defTabSz="685800">
              <a:lnSpc>
                <a:spcPct val="120000"/>
              </a:lnSpc>
              <a:spcBef>
                <a:spcPts val="300"/>
              </a:spcBef>
            </a:pPr>
            <a:endParaRPr lang="en-US" sz="22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155891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1735" y="281401"/>
            <a:ext cx="8822267" cy="630942"/>
          </a:xfrm>
          <a:prstGeom prst="rect">
            <a:avLst/>
          </a:prstGeom>
        </p:spPr>
        <p:txBody>
          <a:bodyPr wrap="square">
            <a:spAutoFit/>
          </a:bodyPr>
          <a:lstStyle/>
          <a:p>
            <a:pPr algn="ctr"/>
            <a:r>
              <a:rPr lang="en-US" sz="2800" b="1" spc="-225">
                <a:solidFill>
                  <a:srgbClr val="002060"/>
                </a:solidFill>
                <a:latin typeface="Arial" panose="020B0604020202020204" pitchFamily="34" charset="0"/>
                <a:cs typeface="Arial" panose="020B0604020202020204" pitchFamily="34" charset="0"/>
              </a:rPr>
              <a:t> </a:t>
            </a:r>
            <a:r>
              <a:rPr lang="en-US" sz="3500" b="1">
                <a:solidFill>
                  <a:srgbClr val="C00000"/>
                </a:solidFill>
                <a:latin typeface="Calibri" panose="020F0502020204030204" pitchFamily="34" charset="0"/>
                <a:cs typeface="Calibri" panose="020F0502020204030204" pitchFamily="34" charset="0"/>
              </a:rPr>
              <a:t>MỘT SỐ KHUYẾN NGHỊ</a:t>
            </a:r>
            <a:endParaRPr lang="en-US" sz="3500" b="1" dirty="0">
              <a:solidFill>
                <a:srgbClr val="C0000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FD5A4D47-9C68-4D48-97BB-1E5FB0B5ED29}"/>
              </a:ext>
            </a:extLst>
          </p:cNvPr>
          <p:cNvSpPr/>
          <p:nvPr/>
        </p:nvSpPr>
        <p:spPr>
          <a:xfrm>
            <a:off x="472262" y="1052557"/>
            <a:ext cx="11333051" cy="4401205"/>
          </a:xfrm>
          <a:prstGeom prst="rect">
            <a:avLst/>
          </a:prstGeom>
        </p:spPr>
        <p:txBody>
          <a:bodyPr wrap="square" lIns="90000">
            <a:spAutoFit/>
          </a:bodyPr>
          <a:lstStyle/>
          <a:p>
            <a:r>
              <a:rPr lang="vi-VN" sz="2000"/>
              <a:t>Ngày 06/5/2023, Trưởng đại diện </a:t>
            </a:r>
            <a:r>
              <a:rPr lang="en-US" sz="2000"/>
              <a:t>WHO</a:t>
            </a:r>
            <a:r>
              <a:rPr lang="vi-VN" sz="2000"/>
              <a:t> tại Việt Nam đã đưa ra 07 khuyến nghị đối với Việt Nam : </a:t>
            </a:r>
            <a:endParaRPr lang="en-US" sz="2000"/>
          </a:p>
          <a:p>
            <a:pPr marL="457200" indent="-457200">
              <a:buAutoNum type="arabicParenBoth"/>
            </a:pPr>
            <a:r>
              <a:rPr lang="vi-VN" sz="2000"/>
              <a:t>Không</a:t>
            </a:r>
            <a:r>
              <a:rPr lang="en-US" sz="2000"/>
              <a:t> chủ quan,</a:t>
            </a:r>
            <a:r>
              <a:rPr lang="vi-VN" sz="2000"/>
              <a:t> lơ là, mất cảnh giác, </a:t>
            </a:r>
            <a:r>
              <a:rPr lang="en-US" sz="2000"/>
              <a:t>tiếp tục </a:t>
            </a:r>
            <a:r>
              <a:rPr lang="vi-VN" sz="2000"/>
              <a:t>duy trì năng lực quốc gia, </a:t>
            </a:r>
            <a:endParaRPr lang="en-AU" sz="2000"/>
          </a:p>
          <a:p>
            <a:pPr marL="457200" indent="-457200">
              <a:buAutoNum type="arabicParenBoth"/>
            </a:pPr>
            <a:r>
              <a:rPr lang="vi-VN" sz="2000"/>
              <a:t>Đưa tiêm chủng </a:t>
            </a:r>
            <a:r>
              <a:rPr lang="en-AU" sz="2000"/>
              <a:t>vắc xin</a:t>
            </a:r>
            <a:r>
              <a:rPr lang="vi-VN" sz="2000"/>
              <a:t> COVID-19 vào tiêm chủng quốc gia (tiêm chủng suốt đời), tăng cường việc tiêm các mũi tăng cường, nhất là cho </a:t>
            </a:r>
            <a:r>
              <a:rPr lang="en-AU" sz="2000"/>
              <a:t>n</a:t>
            </a:r>
            <a:r>
              <a:rPr lang="vi-VN" sz="2000"/>
              <a:t>hóm nguy cơ cao</a:t>
            </a:r>
            <a:r>
              <a:rPr lang="en-US" sz="2000"/>
              <a:t>.</a:t>
            </a:r>
          </a:p>
          <a:p>
            <a:r>
              <a:rPr lang="vi-VN" sz="2000"/>
              <a:t>(3) Tập trung giám sát </a:t>
            </a:r>
            <a:r>
              <a:rPr lang="en-US" sz="2000"/>
              <a:t>trọng tâm, </a:t>
            </a:r>
            <a:r>
              <a:rPr lang="vi-VN" sz="2000"/>
              <a:t>trọng điểm</a:t>
            </a:r>
            <a:r>
              <a:rPr lang="en-US" sz="2000"/>
              <a:t> để phát hiện sớm</a:t>
            </a:r>
            <a:r>
              <a:rPr lang="vi-VN" sz="2000"/>
              <a:t> các biến thể mới; </a:t>
            </a:r>
            <a:r>
              <a:rPr lang="en-US" sz="2000"/>
              <a:t>nâng cao năng lực điều trị để </a:t>
            </a:r>
            <a:r>
              <a:rPr lang="vi-VN" sz="2000"/>
              <a:t>giảm số ca tử vong, giám sát chặt chẽ thay đổi trong mức độ lây truyền, mức độ nặng của ca bệnh</a:t>
            </a:r>
            <a:r>
              <a:rPr lang="en-US" sz="2000"/>
              <a:t>.</a:t>
            </a:r>
          </a:p>
          <a:p>
            <a:r>
              <a:rPr lang="vi-VN" sz="2000"/>
              <a:t>(4) Chuẩn bị sẵn sàng vắc xin, các phương tiện chẩn đoán, điều trị, đảm bảo các chuỗi cung ứng về lâu dài và luôn sẵn có</a:t>
            </a:r>
            <a:r>
              <a:rPr lang="en-US" sz="2000"/>
              <a:t>. </a:t>
            </a:r>
          </a:p>
          <a:p>
            <a:r>
              <a:rPr lang="vi-VN" sz="2000"/>
              <a:t>(5) Tiếp tục truyền thông, huy động sự tham gia của cộng đồng</a:t>
            </a:r>
            <a:r>
              <a:rPr lang="en-US" sz="2000"/>
              <a:t>. </a:t>
            </a:r>
          </a:p>
          <a:p>
            <a:r>
              <a:rPr lang="vi-VN" sz="2000"/>
              <a:t>(6) Tiếp tục rà soát và cập nhật kế hoạch đáp ứng quốc gia và sẵn sàng, linh hoạt, và nếu cần thiết có thể tái thiết lập các biện pháp y tế công cộng và xã hội</a:t>
            </a:r>
            <a:endParaRPr lang="en-US" sz="2000"/>
          </a:p>
          <a:p>
            <a:r>
              <a:rPr lang="vi-VN" sz="2000"/>
              <a:t>(7) Tiếp tục các nghiên cứu, chuyển giao công nghệ vắc xin và</a:t>
            </a:r>
            <a:r>
              <a:rPr lang="en-US" sz="2000"/>
              <a:t> tìm</a:t>
            </a:r>
            <a:r>
              <a:rPr lang="vi-VN" sz="2000"/>
              <a:t> hiểu các tình trạng liên quan hậu COVID-19, cần giám sát chặt chẽ, sẵn sàng nâng cao năng</a:t>
            </a:r>
            <a:r>
              <a:rPr lang="en-AU" sz="2000"/>
              <a:t> lực.</a:t>
            </a:r>
            <a:endParaRPr lang="en-US" sz="2000" dirty="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73585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1735" y="281401"/>
            <a:ext cx="8822267" cy="630942"/>
          </a:xfrm>
          <a:prstGeom prst="rect">
            <a:avLst/>
          </a:prstGeom>
        </p:spPr>
        <p:txBody>
          <a:bodyPr wrap="square">
            <a:spAutoFit/>
          </a:bodyPr>
          <a:lstStyle/>
          <a:p>
            <a:pPr algn="ctr"/>
            <a:r>
              <a:rPr lang="en-US" sz="2800" b="1" spc="-225">
                <a:solidFill>
                  <a:srgbClr val="002060"/>
                </a:solidFill>
                <a:latin typeface="Arial" panose="020B0604020202020204" pitchFamily="34" charset="0"/>
                <a:cs typeface="Arial" panose="020B0604020202020204" pitchFamily="34" charset="0"/>
              </a:rPr>
              <a:t> </a:t>
            </a:r>
            <a:r>
              <a:rPr lang="en-US" sz="3500" b="1">
                <a:solidFill>
                  <a:srgbClr val="C00000"/>
                </a:solidFill>
                <a:latin typeface="Calibri" panose="020F0502020204030204" pitchFamily="34" charset="0"/>
                <a:cs typeface="Calibri" panose="020F0502020204030204" pitchFamily="34" charset="0"/>
              </a:rPr>
              <a:t>MỘT SỐ KHUYẾN NGHỊ</a:t>
            </a:r>
            <a:endParaRPr lang="en-US" sz="3500" b="1" dirty="0">
              <a:solidFill>
                <a:srgbClr val="C0000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FD5A4D47-9C68-4D48-97BB-1E5FB0B5ED29}"/>
              </a:ext>
            </a:extLst>
          </p:cNvPr>
          <p:cNvSpPr/>
          <p:nvPr/>
        </p:nvSpPr>
        <p:spPr>
          <a:xfrm>
            <a:off x="472262" y="1052557"/>
            <a:ext cx="11333051" cy="2889958"/>
          </a:xfrm>
          <a:prstGeom prst="rect">
            <a:avLst/>
          </a:prstGeom>
        </p:spPr>
        <p:txBody>
          <a:bodyPr wrap="square" lIns="90000">
            <a:spAutoFit/>
          </a:bodyPr>
          <a:lstStyle/>
          <a:p>
            <a:pPr algn="just">
              <a:spcBef>
                <a:spcPts val="600"/>
              </a:spcBef>
              <a:spcAft>
                <a:spcPts val="600"/>
              </a:spcAft>
            </a:pPr>
            <a:r>
              <a:rPr lang="nl-NL" sz="2000">
                <a:latin typeface="Arial" panose="020B0604020202020204" pitchFamily="34" charset="0"/>
                <a:cs typeface="Arial" panose="020B0604020202020204" pitchFamily="34" charset="0"/>
              </a:rPr>
              <a:t>WHO cũng ban hành Chiến lược Chuẩn bị và Ứng phó với COVID-19 giai đoạn 2023-2025 với mục tiêu: </a:t>
            </a:r>
          </a:p>
          <a:p>
            <a:pPr marL="342900" indent="-342900" algn="just">
              <a:spcBef>
                <a:spcPts val="600"/>
              </a:spcBef>
              <a:spcAft>
                <a:spcPts val="600"/>
              </a:spcAft>
              <a:buAutoNum type="arabicParenBoth"/>
            </a:pPr>
            <a:r>
              <a:rPr lang="nl-NL" sz="2000">
                <a:latin typeface="Arial" panose="020B0604020202020204" pitchFamily="34" charset="0"/>
                <a:cs typeface="Arial" panose="020B0604020202020204" pitchFamily="34" charset="0"/>
              </a:rPr>
              <a:t>Giảm và kiểm soát số ca mắc mới, nhất là ở nhóm nguy cơ cao và dễ bị tổn thương; </a:t>
            </a:r>
          </a:p>
          <a:p>
            <a:pPr marL="342900" indent="-342900" algn="just">
              <a:spcBef>
                <a:spcPts val="600"/>
              </a:spcBef>
              <a:spcAft>
                <a:spcPts val="600"/>
              </a:spcAft>
              <a:buAutoNum type="arabicParenBoth"/>
            </a:pPr>
            <a:r>
              <a:rPr lang="nl-NL" sz="2000">
                <a:latin typeface="Arial" panose="020B0604020202020204" pitchFamily="34" charset="0"/>
                <a:cs typeface="Arial" panose="020B0604020202020204" pitchFamily="34" charset="0"/>
              </a:rPr>
              <a:t>Phòng ngừa, chẩn đoán và điều trị COVID-19 để giảm tử vong, mắc bệnh và di chứng lâu dài; </a:t>
            </a:r>
          </a:p>
          <a:p>
            <a:pPr marL="342900" indent="-342900" algn="just">
              <a:spcBef>
                <a:spcPts val="600"/>
              </a:spcBef>
              <a:spcAft>
                <a:spcPts val="600"/>
              </a:spcAft>
              <a:buAutoNum type="arabicParenBoth"/>
            </a:pPr>
            <a:r>
              <a:rPr lang="nl-NL" sz="2000">
                <a:latin typeface="Arial" panose="020B0604020202020204" pitchFamily="34" charset="0"/>
                <a:cs typeface="Arial" panose="020B0604020202020204" pitchFamily="34" charset="0"/>
              </a:rPr>
              <a:t>Hỗ trợ các quốc gia trong quá trình chuyển đổi từ việc đáp ứng khẩn cấp sang quản lý bền vững, lồng ghép với các mối đe dọa khác và mang tính dài hạn.</a:t>
            </a:r>
            <a:endParaRPr lang="en-US" sz="2000">
              <a:latin typeface="Arial" panose="020B0604020202020204" pitchFamily="34" charset="0"/>
              <a:cs typeface="Arial" panose="020B0604020202020204" pitchFamily="34" charset="0"/>
            </a:endParaRPr>
          </a:p>
          <a:p>
            <a:pPr algn="just" defTabSz="685800">
              <a:lnSpc>
                <a:spcPct val="120000"/>
              </a:lnSpc>
              <a:spcBef>
                <a:spcPts val="600"/>
              </a:spcBef>
              <a:spcAft>
                <a:spcPts val="600"/>
              </a:spcAft>
            </a:pPr>
            <a:endParaRPr lang="en-US" sz="20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77733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C625B0F-26DC-694B-A744-A18D2AAF417D}"/>
              </a:ext>
            </a:extLst>
          </p:cNvPr>
          <p:cNvSpPr/>
          <p:nvPr/>
        </p:nvSpPr>
        <p:spPr>
          <a:xfrm>
            <a:off x="806350" y="2946963"/>
            <a:ext cx="10957302" cy="630942"/>
          </a:xfrm>
          <a:prstGeom prst="rect">
            <a:avLst/>
          </a:prstGeom>
        </p:spPr>
        <p:txBody>
          <a:bodyPr wrap="square">
            <a:spAutoFit/>
          </a:bodyPr>
          <a:lstStyle/>
          <a:p>
            <a:pPr algn="ctr"/>
            <a:r>
              <a:rPr lang="en-US" sz="3500" b="1" dirty="0">
                <a:solidFill>
                  <a:srgbClr val="C00000"/>
                </a:solidFill>
                <a:latin typeface="Calibri" panose="020F0502020204030204" pitchFamily="34" charset="0"/>
                <a:cs typeface="Calibri" panose="020F0502020204030204" pitchFamily="34" charset="0"/>
              </a:rPr>
              <a:t>CÁC HOẠT ĐỘNG TRIỂN KHAI TRONG THỜI GIAN TỚI</a:t>
            </a:r>
          </a:p>
        </p:txBody>
      </p:sp>
    </p:spTree>
    <p:extLst>
      <p:ext uri="{BB962C8B-B14F-4D97-AF65-F5344CB8AC3E}">
        <p14:creationId xmlns:p14="http://schemas.microsoft.com/office/powerpoint/2010/main" val="3683438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52698" y="1281654"/>
            <a:ext cx="11469188" cy="3016210"/>
          </a:xfrm>
          <a:prstGeom prst="rect">
            <a:avLst/>
          </a:prstGeom>
        </p:spPr>
        <p:txBody>
          <a:bodyPr wrap="square" lIns="90000">
            <a:spAutoFit/>
          </a:bodyPr>
          <a:lstStyle/>
          <a:p>
            <a:pPr>
              <a:spcBef>
                <a:spcPts val="600"/>
              </a:spcBef>
              <a:spcAft>
                <a:spcPts val="600"/>
              </a:spcAft>
            </a:pPr>
            <a:r>
              <a:rPr lang="nl-NL" sz="2000" b="1">
                <a:latin typeface="Arial" panose="020B0604020202020204" pitchFamily="34" charset="0"/>
                <a:cs typeface="Arial" panose="020B0604020202020204" pitchFamily="34" charset="0"/>
              </a:rPr>
              <a:t>1. Mục tiêu chung</a:t>
            </a:r>
            <a:endParaRPr lang="en-US" sz="2000" b="1">
              <a:latin typeface="Arial" panose="020B0604020202020204" pitchFamily="34" charset="0"/>
              <a:cs typeface="Arial" panose="020B0604020202020204" pitchFamily="34" charset="0"/>
            </a:endParaRPr>
          </a:p>
          <a:p>
            <a:pPr>
              <a:spcBef>
                <a:spcPts val="600"/>
              </a:spcBef>
              <a:spcAft>
                <a:spcPts val="600"/>
              </a:spcAft>
            </a:pPr>
            <a:r>
              <a:rPr lang="nl-NL" sz="2000">
                <a:latin typeface="Arial" panose="020B0604020202020204" pitchFamily="34" charset="0"/>
                <a:cs typeface="Arial" panose="020B0604020202020204" pitchFamily="34" charset="0"/>
              </a:rPr>
              <a:t>Bảo đảm kiểm soát hiệu quả, bền vững phòng, chống dịch COVID-19 để bảo vệ tối đa sức khoẻ của người dân góp phần phát triển kinh tế - xã hội.</a:t>
            </a:r>
            <a:endParaRPr lang="en-US" sz="2000">
              <a:latin typeface="Arial" panose="020B0604020202020204" pitchFamily="34" charset="0"/>
              <a:cs typeface="Arial" panose="020B0604020202020204" pitchFamily="34" charset="0"/>
            </a:endParaRPr>
          </a:p>
          <a:p>
            <a:pPr>
              <a:spcBef>
                <a:spcPts val="600"/>
              </a:spcBef>
              <a:spcAft>
                <a:spcPts val="600"/>
              </a:spcAft>
            </a:pPr>
            <a:r>
              <a:rPr lang="nl-NL" sz="2000" b="1">
                <a:latin typeface="Arial" panose="020B0604020202020204" pitchFamily="34" charset="0"/>
                <a:cs typeface="Arial" panose="020B0604020202020204" pitchFamily="34" charset="0"/>
              </a:rPr>
              <a:t>2. Mục tiêu cụ thể </a:t>
            </a:r>
            <a:endParaRPr lang="en-US" sz="2000" b="1">
              <a:latin typeface="Arial" panose="020B0604020202020204" pitchFamily="34" charset="0"/>
              <a:cs typeface="Arial" panose="020B0604020202020204" pitchFamily="34" charset="0"/>
            </a:endParaRPr>
          </a:p>
          <a:p>
            <a:pPr>
              <a:spcBef>
                <a:spcPts val="600"/>
              </a:spcBef>
              <a:spcAft>
                <a:spcPts val="600"/>
              </a:spcAft>
            </a:pPr>
            <a:r>
              <a:rPr lang="nl-NL" sz="2000">
                <a:latin typeface="Arial" panose="020B0604020202020204" pitchFamily="34" charset="0"/>
                <a:cs typeface="Arial" panose="020B0604020202020204" pitchFamily="34" charset="0"/>
              </a:rPr>
              <a:t>- Giảm số mắc COVID-19, nhất là ở nhóm nguy cơ cao và dễ bị tổn thương.</a:t>
            </a:r>
            <a:endParaRPr lang="en-US" sz="2000">
              <a:latin typeface="Arial" panose="020B0604020202020204" pitchFamily="34" charset="0"/>
              <a:cs typeface="Arial" panose="020B0604020202020204" pitchFamily="34" charset="0"/>
            </a:endParaRPr>
          </a:p>
          <a:p>
            <a:pPr>
              <a:spcBef>
                <a:spcPts val="600"/>
              </a:spcBef>
              <a:spcAft>
                <a:spcPts val="600"/>
              </a:spcAft>
            </a:pPr>
            <a:r>
              <a:rPr lang="nl-NL" sz="2000">
                <a:latin typeface="Arial" panose="020B0604020202020204" pitchFamily="34" charset="0"/>
                <a:cs typeface="Arial" panose="020B0604020202020204" pitchFamily="34" charset="0"/>
              </a:rPr>
              <a:t>- Giảm ca nặng và tử vong do COVID-19.</a:t>
            </a:r>
            <a:endParaRPr lang="en-US" sz="2000">
              <a:latin typeface="Arial" panose="020B0604020202020204" pitchFamily="34" charset="0"/>
              <a:cs typeface="Arial" panose="020B0604020202020204" pitchFamily="34" charset="0"/>
            </a:endParaRPr>
          </a:p>
          <a:p>
            <a:pPr>
              <a:spcBef>
                <a:spcPts val="600"/>
              </a:spcBef>
              <a:spcAft>
                <a:spcPts val="600"/>
              </a:spcAft>
            </a:pPr>
            <a:r>
              <a:rPr lang="nl-NL" sz="2000">
                <a:latin typeface="Arial" panose="020B0604020202020204" pitchFamily="34" charset="0"/>
                <a:cs typeface="Arial" panose="020B0604020202020204" pitchFamily="34" charset="0"/>
              </a:rPr>
              <a:t>- Lồng ghép việc quản lý COVID-19 cùng với các bệnh truyền nhiễm khác. </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1785361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17494" y="1540447"/>
            <a:ext cx="11469188" cy="4247317"/>
          </a:xfrm>
          <a:prstGeom prst="rect">
            <a:avLst/>
          </a:prstGeom>
        </p:spPr>
        <p:txBody>
          <a:bodyPr wrap="square" lIns="90000">
            <a:spAutoFit/>
          </a:bodyPr>
          <a:lstStyle/>
          <a:p>
            <a:r>
              <a:rPr lang="nl-NL" b="1">
                <a:latin typeface="Arial" panose="020B0604020202020204" pitchFamily="34" charset="0"/>
                <a:cs typeface="Arial" panose="020B0604020202020204" pitchFamily="34" charset="0"/>
              </a:rPr>
              <a:t>1. Công tác chỉ đạo, điều hành</a:t>
            </a:r>
            <a:endParaRPr lang="en-US" b="1">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Chuyển phân loại bệnh COVID-19 từ bệnh truyền nhiễm thuộc nhóm A sang nhóm B.</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Tham mưu Thủ tướng Chính phủ về việc ban hành quyết định công bố hết dịch COVID-19 ở tình trạng nhóm A và hết hiệu lực của Quyết định số 477/QĐ-TTg ngày 01 tháng 4 năm 2020 công bố dịch COVID-19 khi bệnh COVID-19 được chuyển sang nhóm B.</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Rà soát, bãi bỏ các văn bản chỉ đạo, hướng dẫn không còn phù hợp của Ban Chỉ đạo Quốc gia, Bộ Y tế, các bộ ngành và các tỉnh, thành phố.</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Thực hiện “Thích ứng an toàn, linh hoạt, kiểm soát hiệu quả dịch COVID-19”. Tiếp tục thực hiện Nghị quyết số 38/NQ-CP ngày 17 tháng 3 năm 2022 của Chính phủ.</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Chỉ đạo các địa phương xây dựng Kế hoạch Kiểm soát, quản lý bền vững dịch bệnh COVID-19 giai đoạn 2023-2025.</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Xây dựng và triển khai kế hoạch sử dụng vắc xin phòng chống COVID-19 phù hợp theo đối tượng, lịch tiêm chủng và khả năng cân đối ngân sách.</a:t>
            </a:r>
            <a:endParaRPr lang="en-US">
              <a:latin typeface="Arial" panose="020B0604020202020204" pitchFamily="34" charset="0"/>
              <a:cs typeface="Arial" panose="020B0604020202020204" pitchFamily="34" charset="0"/>
            </a:endParaRPr>
          </a:p>
          <a:p>
            <a:r>
              <a:rPr lang="nl-NL">
                <a:latin typeface="Arial" panose="020B0604020202020204" pitchFamily="34" charset="0"/>
                <a:cs typeface="Arial" panose="020B0604020202020204" pitchFamily="34" charset="0"/>
              </a:rPr>
              <a:t>- Đề xuất chuyển chính sách liên quan đến thanh toán chi phí khám chữa bệnh COVID-19 khi chuyển từ nhóm A sang nhóm B. </a:t>
            </a:r>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1846180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17494" y="1025156"/>
            <a:ext cx="11469188" cy="4678204"/>
          </a:xfrm>
          <a:prstGeom prst="rect">
            <a:avLst/>
          </a:prstGeom>
        </p:spPr>
        <p:txBody>
          <a:bodyPr wrap="square" lIns="90000">
            <a:spAutoFit/>
          </a:bodyPr>
          <a:lstStyle/>
          <a:p>
            <a:r>
              <a:rPr lang="nl-NL" b="1">
                <a:latin typeface="Arial" panose="020B0604020202020204" pitchFamily="34" charset="0"/>
                <a:cs typeface="Arial" panose="020B0604020202020204" pitchFamily="34" charset="0"/>
              </a:rPr>
              <a:t>2. Công tác chuyên môn</a:t>
            </a:r>
            <a:endParaRPr lang="en-US" b="1">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Theo dõi sát diễn biến tình hình dịch bệnh trên thế giới, trong nước, cung cấp kịp thời các thông tin về tình hình dịch bệnh. </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Lồng ghép giám sát COVID-19 vào hệ thống giám sát tác nhân gây bệnh đường hô hấp (hội chứng Cúm (ILI), giám sát viêm phổi nặng do vi rút (SVP), giám sát đặc điểm di truyền của vi rút SARS-CoV-2).</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Thực hiện đánh giá nguy cơ định kỳ và đột xuất, triển khai ngay các đáp ứng trong phòng, chống dịch tương ứng với các mức nguy cơ.</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Rà soát, sửa đổi, cập nhật hướng dẫn giám sát và phòng, chống COVID-19 phù hợp tình hình dịch. </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Bảo đảm năng lực cấp cứu, hồi sức tích cực tại các cơ sở khám, chữa bệnh.</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Tăng cường các biện pháp kiểm soát nhiễm khuẩn, phòng lây nhiễm hạn chế tối đa lây lan dịch bệnh trong bệnh viện, chú trọng bảo vệ người bệnh thuộc nhóm có nguy cơ cao</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Triển khai các hoạt động về quản lý, chăm sóc, điều trị và hỗ trợ người mắc có nguy cơ chuyển nặng ngay tại cộng đồng; theo dõi và kịp thời điều trị các biến chứng sau khi mắc COVID-19.</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4125514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17494" y="1937261"/>
            <a:ext cx="11469188" cy="3170099"/>
          </a:xfrm>
          <a:prstGeom prst="rect">
            <a:avLst/>
          </a:prstGeom>
        </p:spPr>
        <p:txBody>
          <a:bodyPr wrap="square" lIns="90000">
            <a:spAutoFit/>
          </a:bodyPr>
          <a:lstStyle/>
          <a:p>
            <a:r>
              <a:rPr lang="nl-NL" sz="2000" b="1">
                <a:latin typeface="Arial" panose="020B0604020202020204" pitchFamily="34" charset="0"/>
                <a:cs typeface="Arial" panose="020B0604020202020204" pitchFamily="34" charset="0"/>
              </a:rPr>
              <a:t>2.3. Tiêm vắc xin</a:t>
            </a:r>
            <a:endParaRPr lang="en-US" sz="2000" b="1">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Xây dựng và triển khai kế hoạch sử dụng vắc xin phòng chống COVID-19 phù hợp theo đối tượng, lịch tiêm chủng. Ưu tiên tiêm chủng nhóm nguy cơ cao.</a:t>
            </a:r>
            <a:endParaRPr lang="en-US" sz="2000">
              <a:latin typeface="Arial" panose="020B0604020202020204" pitchFamily="34" charset="0"/>
              <a:cs typeface="Arial" panose="020B0604020202020204" pitchFamily="34" charset="0"/>
            </a:endParaRPr>
          </a:p>
          <a:p>
            <a:r>
              <a:rPr lang="nl-NL" sz="2000" b="1">
                <a:latin typeface="Arial" panose="020B0604020202020204" pitchFamily="34" charset="0"/>
                <a:cs typeface="Arial" panose="020B0604020202020204" pitchFamily="34" charset="0"/>
              </a:rPr>
              <a:t>2.4. Dự phòng cá nhân </a:t>
            </a:r>
            <a:endParaRPr lang="en-US" sz="2000" b="1">
              <a:latin typeface="Arial" panose="020B0604020202020204" pitchFamily="34" charset="0"/>
              <a:cs typeface="Arial" panose="020B0604020202020204" pitchFamily="34" charset="0"/>
            </a:endParaRPr>
          </a:p>
          <a:p>
            <a:pPr marL="342900" indent="-342900">
              <a:buFontTx/>
              <a:buChar char="-"/>
            </a:pPr>
            <a:r>
              <a:rPr lang="nl-NL" sz="2000">
                <a:latin typeface="Arial" panose="020B0604020202020204" pitchFamily="34" charset="0"/>
                <a:cs typeface="Arial" panose="020B0604020202020204" pitchFamily="34" charset="0"/>
              </a:rPr>
              <a:t>Khuyến khích thực hiện 2K (Khẩu trang - Khử khuẩn). </a:t>
            </a:r>
          </a:p>
          <a:p>
            <a:pPr marL="342900" indent="-342900">
              <a:buFontTx/>
              <a:buChar char="-"/>
            </a:pPr>
            <a:r>
              <a:rPr lang="nl-NL" sz="2000">
                <a:latin typeface="Arial" panose="020B0604020202020204" pitchFamily="34" charset="0"/>
                <a:cs typeface="Arial" panose="020B0604020202020204" pitchFamily="34" charset="0"/>
              </a:rPr>
              <a:t>Thường xuyên vệ sinh tay bằng xà phòng với nước sạch hoặc dung dịch sát khuẩn thông thường, đặc biệt sau khi tiếp xúc với bề mặt nghi nhiễm, ho, hắt hơi.</a:t>
            </a:r>
            <a:endParaRPr lang="en-US" sz="2000">
              <a:latin typeface="Arial" panose="020B0604020202020204" pitchFamily="34" charset="0"/>
              <a:cs typeface="Arial" panose="020B0604020202020204" pitchFamily="34" charset="0"/>
            </a:endParaRPr>
          </a:p>
          <a:p>
            <a:pPr marL="342900" indent="-342900">
              <a:buFontTx/>
              <a:buChar char="-"/>
            </a:pPr>
            <a:r>
              <a:rPr lang="nl-NL" sz="2000">
                <a:latin typeface="Arial" panose="020B0604020202020204" pitchFamily="34" charset="0"/>
                <a:cs typeface="Arial" panose="020B0604020202020204" pitchFamily="34" charset="0"/>
              </a:rPr>
              <a:t>Định kỳ vệ sinh bề mặt nơi ở, sinh hoạt, làm việc.</a:t>
            </a:r>
            <a:endParaRPr lang="en-US" sz="2000">
              <a:latin typeface="Arial" panose="020B0604020202020204" pitchFamily="34" charset="0"/>
              <a:cs typeface="Arial" panose="020B0604020202020204" pitchFamily="34" charset="0"/>
            </a:endParaRPr>
          </a:p>
          <a:p>
            <a:pPr marL="342900" indent="-342900">
              <a:buFontTx/>
              <a:buChar char="-"/>
            </a:pPr>
            <a:r>
              <a:rPr lang="nl-NL" sz="2000">
                <a:latin typeface="Arial" panose="020B0604020202020204" pitchFamily="34" charset="0"/>
                <a:cs typeface="Arial" panose="020B0604020202020204" pitchFamily="34" charset="0"/>
              </a:rPr>
              <a:t>Khuyến cáo những trường hợp nghi mắc bệnh/mắc bệnh nhẹ hạn chế tiếp xúc với người khác, tự cách ly.</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2269729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52698" y="1281654"/>
            <a:ext cx="11469188" cy="4708981"/>
          </a:xfrm>
          <a:prstGeom prst="rect">
            <a:avLst/>
          </a:prstGeom>
        </p:spPr>
        <p:txBody>
          <a:bodyPr wrap="square" lIns="90000">
            <a:spAutoFit/>
          </a:bodyPr>
          <a:lstStyle/>
          <a:p>
            <a:pPr>
              <a:spcBef>
                <a:spcPts val="600"/>
              </a:spcBef>
            </a:pPr>
            <a:r>
              <a:rPr lang="nl-NL" sz="2000" b="1">
                <a:latin typeface="Arial" panose="020B0604020202020204" pitchFamily="34" charset="0"/>
                <a:cs typeface="Arial" panose="020B0604020202020204" pitchFamily="34" charset="0"/>
              </a:rPr>
              <a:t>3. Công tác truyền thông</a:t>
            </a:r>
            <a:endParaRPr lang="en-US" sz="2000" b="1">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Thường xuyên cập nhật để thông tin về tình hình dịch bệnh COVID-19 trên thế giới và Việt Nam cho người dân biết, không hoang mang, lo lắng nhưng cũng không chủ quan, lơ là.</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Truyền thông nguy cơ và các biện pháp phòng, chống dịch bệnh để người dân hiểu và biết cách tự phòng bệnh.</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Truyền thông tiêm vắc xin phòng COVID-19 đầy đủ theo hướng dẫn của Bộ Y tế.</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Định hướng cơ quan báo chí trong các hoạt động truyền thông phòng, chống dịch COVID-19 của ngành y tế.</a:t>
            </a:r>
            <a:endParaRPr lang="en-US" sz="2000">
              <a:latin typeface="Arial" panose="020B0604020202020204" pitchFamily="34" charset="0"/>
              <a:cs typeface="Arial" panose="020B0604020202020204" pitchFamily="34" charset="0"/>
            </a:endParaRPr>
          </a:p>
          <a:p>
            <a:pPr>
              <a:spcBef>
                <a:spcPts val="600"/>
              </a:spcBef>
            </a:pPr>
            <a:r>
              <a:rPr lang="nl-NL" sz="2000" b="1">
                <a:latin typeface="Arial" panose="020B0604020202020204" pitchFamily="34" charset="0"/>
                <a:cs typeface="Arial" panose="020B0604020202020204" pitchFamily="34" charset="0"/>
              </a:rPr>
              <a:t>4. Tập huấn</a:t>
            </a:r>
            <a:endParaRPr lang="en-US" sz="2000" b="1">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Tập huấn về hướng dẫn giám sát phòng, chống COVID-19.</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Tập huấn về hướng dẫn chẩn đoán và điều trị COVID-19.</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Triển khai các nhóm chuyên gia hỗ trợ các địa phương trong việc hướng dẫn chỉ đạo chuyên môn kỹ thuật. </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1297022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17494" y="1738854"/>
            <a:ext cx="11469188" cy="3247043"/>
          </a:xfrm>
          <a:prstGeom prst="rect">
            <a:avLst/>
          </a:prstGeom>
        </p:spPr>
        <p:txBody>
          <a:bodyPr wrap="square" lIns="90000">
            <a:spAutoFit/>
          </a:bodyPr>
          <a:lstStyle/>
          <a:p>
            <a:pPr>
              <a:spcBef>
                <a:spcPts val="600"/>
              </a:spcBef>
            </a:pPr>
            <a:r>
              <a:rPr lang="nl-NL" sz="2000" b="1">
                <a:latin typeface="Arial" panose="020B0604020202020204" pitchFamily="34" charset="0"/>
                <a:cs typeface="Arial" panose="020B0604020202020204" pitchFamily="34" charset="0"/>
              </a:rPr>
              <a:t>5. Công nghệ thông tin</a:t>
            </a:r>
            <a:endParaRPr lang="en-US" sz="2000" b="1">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Tiếp tục ứng dụng công nghệ thông tin trong quản lý, báo cáo, thống kê ca bệnh, xét nghiệm, vắc xin; tư vấn, điều trị, đào tạo từ xa và chia sẻ thông tin về giám sát dịch bệnh, vắc xin, xét nghiệm, điều trị, … phục vụ phòng, chống dịch.</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Triển khai ứng dụng dữ liệu dân cư, tài khoản định danh điện tử trong công tác quản lý ca bệnh.</a:t>
            </a:r>
            <a:endParaRPr lang="en-US" sz="2000">
              <a:latin typeface="Arial" panose="020B0604020202020204" pitchFamily="34" charset="0"/>
              <a:cs typeface="Arial" panose="020B0604020202020204" pitchFamily="34" charset="0"/>
            </a:endParaRPr>
          </a:p>
          <a:p>
            <a:pPr>
              <a:spcBef>
                <a:spcPts val="600"/>
              </a:spcBef>
            </a:pPr>
            <a:r>
              <a:rPr lang="nl-NL" sz="2000" b="1">
                <a:latin typeface="Arial" panose="020B0604020202020204" pitchFamily="34" charset="0"/>
                <a:cs typeface="Arial" panose="020B0604020202020204" pitchFamily="34" charset="0"/>
              </a:rPr>
              <a:t>6. Hợp tác quốc tế</a:t>
            </a:r>
            <a:endParaRPr lang="en-US" sz="2000" b="1">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Tiếp tục các hoạt động chia sẻ thông tin về tình hình dịch, các biến thể mới, vắc xin, thuốc điều trị và các biện pháp phòng, chống dịch với các tổ chức quốc tế.</a:t>
            </a:r>
            <a:endParaRPr lang="en-US" sz="2000">
              <a:latin typeface="Arial" panose="020B0604020202020204" pitchFamily="34" charset="0"/>
              <a:cs typeface="Arial" panose="020B0604020202020204" pitchFamily="34" charset="0"/>
            </a:endParaRPr>
          </a:p>
          <a:p>
            <a:pPr>
              <a:spcBef>
                <a:spcPts val="600"/>
              </a:spcBef>
            </a:pPr>
            <a:r>
              <a:rPr lang="nl-NL" sz="2000">
                <a:latin typeface="Arial" panose="020B0604020202020204" pitchFamily="34" charset="0"/>
                <a:cs typeface="Arial" panose="020B0604020202020204" pitchFamily="34" charset="0"/>
              </a:rPr>
              <a:t>- Triển khai các hoạt động hợp tác quốc tế về phát triển công nghệ sản xuất thuốc, vắc xin.</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243862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9C73B0-36E6-A408-2D13-5889206AF176}"/>
              </a:ext>
            </a:extLst>
          </p:cNvPr>
          <p:cNvGrpSpPr/>
          <p:nvPr/>
        </p:nvGrpSpPr>
        <p:grpSpPr>
          <a:xfrm>
            <a:off x="909601" y="959212"/>
            <a:ext cx="4721163" cy="2592346"/>
            <a:chOff x="561623" y="1291206"/>
            <a:chExt cx="4325342" cy="2428161"/>
          </a:xfrm>
        </p:grpSpPr>
        <p:pic>
          <p:nvPicPr>
            <p:cNvPr id="5" name="Picture 4">
              <a:extLst>
                <a:ext uri="{FF2B5EF4-FFF2-40B4-BE49-F238E27FC236}">
                  <a16:creationId xmlns:a16="http://schemas.microsoft.com/office/drawing/2014/main" id="{937FD601-475B-4C26-6A50-71B5A9665FE1}"/>
                </a:ext>
              </a:extLst>
            </p:cNvPr>
            <p:cNvPicPr>
              <a:picLocks noChangeAspect="1"/>
            </p:cNvPicPr>
            <p:nvPr/>
          </p:nvPicPr>
          <p:blipFill rotWithShape="1">
            <a:blip r:embed="rId3">
              <a:extLst>
                <a:ext uri="{28A0092B-C50C-407E-A947-70E740481C1C}">
                  <a14:useLocalDpi xmlns:a14="http://schemas.microsoft.com/office/drawing/2010/main" val="0"/>
                </a:ext>
              </a:extLst>
            </a:blip>
            <a:srcRect t="7884" b="9197"/>
            <a:stretch/>
          </p:blipFill>
          <p:spPr>
            <a:xfrm>
              <a:off x="561623" y="1291206"/>
              <a:ext cx="4325342" cy="2428161"/>
            </a:xfrm>
            <a:prstGeom prst="rect">
              <a:avLst/>
            </a:prstGeom>
          </p:spPr>
        </p:pic>
        <p:sp>
          <p:nvSpPr>
            <p:cNvPr id="7" name="TextBox 6">
              <a:extLst>
                <a:ext uri="{FF2B5EF4-FFF2-40B4-BE49-F238E27FC236}">
                  <a16:creationId xmlns:a16="http://schemas.microsoft.com/office/drawing/2014/main" id="{CA933F7F-D9C7-3F42-3586-B305174D1EE0}"/>
                </a:ext>
              </a:extLst>
            </p:cNvPr>
            <p:cNvSpPr txBox="1"/>
            <p:nvPr/>
          </p:nvSpPr>
          <p:spPr>
            <a:xfrm>
              <a:off x="1129741" y="3257701"/>
              <a:ext cx="1489282" cy="432426"/>
            </a:xfrm>
            <a:prstGeom prst="rect">
              <a:avLst/>
            </a:prstGeom>
            <a:solidFill>
              <a:srgbClr val="FFFF00"/>
            </a:solidFill>
          </p:spPr>
          <p:txBody>
            <a:bodyPr wrap="square" rtlCol="0">
              <a:spAutoFit/>
            </a:bodyPr>
            <a:lstStyle/>
            <a:p>
              <a:r>
                <a:rPr lang="en-VN" sz="1200" b="1" dirty="0">
                  <a:highlight>
                    <a:srgbClr val="FFFF00"/>
                  </a:highlight>
                </a:rPr>
                <a:t>25/1/2020: 10 QG</a:t>
              </a:r>
            </a:p>
            <a:p>
              <a:r>
                <a:rPr lang="en-VN" sz="1200" b="1" dirty="0">
                  <a:highlight>
                    <a:srgbClr val="FFFF00"/>
                  </a:highlight>
                </a:rPr>
                <a:t>1320 ca, 41 tử vong</a:t>
              </a:r>
            </a:p>
          </p:txBody>
        </p:sp>
      </p:grpSp>
      <p:grpSp>
        <p:nvGrpSpPr>
          <p:cNvPr id="12" name="Group 11">
            <a:extLst>
              <a:ext uri="{FF2B5EF4-FFF2-40B4-BE49-F238E27FC236}">
                <a16:creationId xmlns:a16="http://schemas.microsoft.com/office/drawing/2014/main" id="{8A84DE7D-F15F-FF7E-6662-7E6C2E0740DB}"/>
              </a:ext>
            </a:extLst>
          </p:cNvPr>
          <p:cNvGrpSpPr/>
          <p:nvPr/>
        </p:nvGrpSpPr>
        <p:grpSpPr>
          <a:xfrm>
            <a:off x="6250872" y="949065"/>
            <a:ext cx="5090608" cy="2548334"/>
            <a:chOff x="5315186" y="3261020"/>
            <a:chExt cx="5206764" cy="2401677"/>
          </a:xfrm>
        </p:grpSpPr>
        <p:pic>
          <p:nvPicPr>
            <p:cNvPr id="3078" name="Picture 6" descr="COVID-19 Coronavirus Map March 25">
              <a:extLst>
                <a:ext uri="{FF2B5EF4-FFF2-40B4-BE49-F238E27FC236}">
                  <a16:creationId xmlns:a16="http://schemas.microsoft.com/office/drawing/2014/main" id="{B759AF5E-53AB-FD20-A25B-9A9D71206B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61" b="8726"/>
            <a:stretch/>
          </p:blipFill>
          <p:spPr bwMode="auto">
            <a:xfrm>
              <a:off x="5315186" y="3261020"/>
              <a:ext cx="5206764" cy="24016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ACCBD6-C46B-1A72-B88E-AEEC47735784}"/>
                </a:ext>
              </a:extLst>
            </p:cNvPr>
            <p:cNvSpPr txBox="1"/>
            <p:nvPr/>
          </p:nvSpPr>
          <p:spPr>
            <a:xfrm>
              <a:off x="6903692" y="5149209"/>
              <a:ext cx="2029751" cy="435096"/>
            </a:xfrm>
            <a:prstGeom prst="rect">
              <a:avLst/>
            </a:prstGeom>
            <a:solidFill>
              <a:srgbClr val="FFFF00"/>
            </a:solidFill>
          </p:spPr>
          <p:txBody>
            <a:bodyPr wrap="square" rtlCol="0">
              <a:spAutoFit/>
            </a:bodyPr>
            <a:lstStyle/>
            <a:p>
              <a:r>
                <a:rPr lang="en-VN" sz="1200" b="1" dirty="0">
                  <a:highlight>
                    <a:srgbClr val="FFFF00"/>
                  </a:highlight>
                </a:rPr>
                <a:t>25/3/2020: 197 QG</a:t>
              </a:r>
            </a:p>
            <a:p>
              <a:r>
                <a:rPr lang="en-VN" sz="1200" b="1" dirty="0">
                  <a:highlight>
                    <a:srgbClr val="FFFF00"/>
                  </a:highlight>
                </a:rPr>
                <a:t>413.467 ca, 18.433 tử vong</a:t>
              </a:r>
            </a:p>
          </p:txBody>
        </p:sp>
      </p:grpSp>
      <p:grpSp>
        <p:nvGrpSpPr>
          <p:cNvPr id="16" name="Group 15">
            <a:extLst>
              <a:ext uri="{FF2B5EF4-FFF2-40B4-BE49-F238E27FC236}">
                <a16:creationId xmlns:a16="http://schemas.microsoft.com/office/drawing/2014/main" id="{33BB838E-5298-6234-2BE3-81A6195823A2}"/>
              </a:ext>
            </a:extLst>
          </p:cNvPr>
          <p:cNvGrpSpPr/>
          <p:nvPr/>
        </p:nvGrpSpPr>
        <p:grpSpPr>
          <a:xfrm>
            <a:off x="909601" y="4148935"/>
            <a:ext cx="4721163" cy="2592346"/>
            <a:chOff x="550333" y="3809062"/>
            <a:chExt cx="4325343" cy="2197338"/>
          </a:xfrm>
        </p:grpSpPr>
        <p:pic>
          <p:nvPicPr>
            <p:cNvPr id="14" name="Picture 13">
              <a:extLst>
                <a:ext uri="{FF2B5EF4-FFF2-40B4-BE49-F238E27FC236}">
                  <a16:creationId xmlns:a16="http://schemas.microsoft.com/office/drawing/2014/main" id="{DBA8DA6F-AC3C-F401-CFB7-AA272E747AF9}"/>
                </a:ext>
              </a:extLst>
            </p:cNvPr>
            <p:cNvPicPr>
              <a:picLocks noChangeAspect="1"/>
            </p:cNvPicPr>
            <p:nvPr/>
          </p:nvPicPr>
          <p:blipFill rotWithShape="1">
            <a:blip r:embed="rId5">
              <a:extLst>
                <a:ext uri="{28A0092B-C50C-407E-A947-70E740481C1C}">
                  <a14:useLocalDpi xmlns:a14="http://schemas.microsoft.com/office/drawing/2010/main" val="0"/>
                </a:ext>
              </a:extLst>
            </a:blip>
            <a:srcRect b="9725"/>
            <a:stretch/>
          </p:blipFill>
          <p:spPr>
            <a:xfrm>
              <a:off x="550334" y="3809062"/>
              <a:ext cx="4325342" cy="2197338"/>
            </a:xfrm>
            <a:prstGeom prst="rect">
              <a:avLst/>
            </a:prstGeom>
          </p:spPr>
        </p:pic>
        <p:sp>
          <p:nvSpPr>
            <p:cNvPr id="15" name="TextBox 14">
              <a:extLst>
                <a:ext uri="{FF2B5EF4-FFF2-40B4-BE49-F238E27FC236}">
                  <a16:creationId xmlns:a16="http://schemas.microsoft.com/office/drawing/2014/main" id="{C380DC93-5D7A-8FB8-6449-FA834B05A2C7}"/>
                </a:ext>
              </a:extLst>
            </p:cNvPr>
            <p:cNvSpPr txBox="1"/>
            <p:nvPr/>
          </p:nvSpPr>
          <p:spPr>
            <a:xfrm>
              <a:off x="550333" y="5175403"/>
              <a:ext cx="1040222" cy="704374"/>
            </a:xfrm>
            <a:prstGeom prst="rect">
              <a:avLst/>
            </a:prstGeom>
            <a:solidFill>
              <a:srgbClr val="FFFF00"/>
            </a:solidFill>
          </p:spPr>
          <p:txBody>
            <a:bodyPr wrap="square" rtlCol="0">
              <a:spAutoFit/>
            </a:bodyPr>
            <a:lstStyle/>
            <a:p>
              <a:r>
                <a:rPr lang="en-VN" sz="1200" b="1" dirty="0"/>
                <a:t>21/9/2020: 30,6 triệu ca, 950.000 tử vong</a:t>
              </a:r>
            </a:p>
          </p:txBody>
        </p:sp>
      </p:grpSp>
      <p:grpSp>
        <p:nvGrpSpPr>
          <p:cNvPr id="20" name="Group 19">
            <a:extLst>
              <a:ext uri="{FF2B5EF4-FFF2-40B4-BE49-F238E27FC236}">
                <a16:creationId xmlns:a16="http://schemas.microsoft.com/office/drawing/2014/main" id="{58AE7DFB-065F-CAE5-8048-C6372F27A0E9}"/>
              </a:ext>
            </a:extLst>
          </p:cNvPr>
          <p:cNvGrpSpPr/>
          <p:nvPr/>
        </p:nvGrpSpPr>
        <p:grpSpPr>
          <a:xfrm>
            <a:off x="6250872" y="4140177"/>
            <a:ext cx="5090608" cy="2592345"/>
            <a:chOff x="6315720" y="3943018"/>
            <a:chExt cx="4743372" cy="2433748"/>
          </a:xfrm>
        </p:grpSpPr>
        <p:pic>
          <p:nvPicPr>
            <p:cNvPr id="18" name="Picture 17">
              <a:extLst>
                <a:ext uri="{FF2B5EF4-FFF2-40B4-BE49-F238E27FC236}">
                  <a16:creationId xmlns:a16="http://schemas.microsoft.com/office/drawing/2014/main" id="{FDE89591-68E1-ABCE-6D08-283E53BF11F8}"/>
                </a:ext>
              </a:extLst>
            </p:cNvPr>
            <p:cNvPicPr>
              <a:picLocks noChangeAspect="1"/>
            </p:cNvPicPr>
            <p:nvPr/>
          </p:nvPicPr>
          <p:blipFill rotWithShape="1">
            <a:blip r:embed="rId6">
              <a:extLst>
                <a:ext uri="{28A0092B-C50C-407E-A947-70E740481C1C}">
                  <a14:useLocalDpi xmlns:a14="http://schemas.microsoft.com/office/drawing/2010/main" val="0"/>
                </a:ext>
              </a:extLst>
            </a:blip>
            <a:srcRect b="8672"/>
            <a:stretch/>
          </p:blipFill>
          <p:spPr>
            <a:xfrm>
              <a:off x="6315720" y="3943018"/>
              <a:ext cx="4743372" cy="2433748"/>
            </a:xfrm>
            <a:prstGeom prst="rect">
              <a:avLst/>
            </a:prstGeom>
          </p:spPr>
        </p:pic>
        <p:sp>
          <p:nvSpPr>
            <p:cNvPr id="19" name="TextBox 18">
              <a:extLst>
                <a:ext uri="{FF2B5EF4-FFF2-40B4-BE49-F238E27FC236}">
                  <a16:creationId xmlns:a16="http://schemas.microsoft.com/office/drawing/2014/main" id="{232A0117-1C10-A84F-8952-2DD35B07BC3B}"/>
                </a:ext>
              </a:extLst>
            </p:cNvPr>
            <p:cNvSpPr txBox="1"/>
            <p:nvPr/>
          </p:nvSpPr>
          <p:spPr>
            <a:xfrm>
              <a:off x="6315720" y="5586237"/>
              <a:ext cx="1229484" cy="780157"/>
            </a:xfrm>
            <a:prstGeom prst="rect">
              <a:avLst/>
            </a:prstGeom>
            <a:solidFill>
              <a:srgbClr val="FFFF00"/>
            </a:solidFill>
          </p:spPr>
          <p:txBody>
            <a:bodyPr wrap="square" rtlCol="0">
              <a:spAutoFit/>
            </a:bodyPr>
            <a:lstStyle/>
            <a:p>
              <a:r>
                <a:rPr lang="en-VN" sz="1200" b="1" dirty="0"/>
                <a:t>21/3/2021</a:t>
              </a:r>
              <a:r>
                <a:rPr lang="en-VN" sz="1200" b="1"/>
                <a:t>: </a:t>
              </a:r>
              <a:endParaRPr lang="en-US" sz="1200" b="1"/>
            </a:p>
            <a:p>
              <a:pPr marL="171450" indent="-171450">
                <a:buFont typeface="Wingdings" panose="05000000000000000000" pitchFamily="2" charset="2"/>
                <a:buChar char="Ø"/>
              </a:pPr>
              <a:r>
                <a:rPr lang="en-VN" sz="1200" b="1"/>
                <a:t>122 </a:t>
              </a:r>
              <a:r>
                <a:rPr lang="en-VN" sz="1200" b="1" dirty="0"/>
                <a:t>triệu ca</a:t>
              </a:r>
              <a:r>
                <a:rPr lang="en-VN" sz="1200" b="1"/>
                <a:t>, </a:t>
              </a:r>
              <a:endParaRPr lang="en-US" sz="1200" b="1"/>
            </a:p>
            <a:p>
              <a:pPr marL="171450" indent="-171450">
                <a:buFont typeface="Wingdings" panose="05000000000000000000" pitchFamily="2" charset="2"/>
                <a:buChar char="Ø"/>
              </a:pPr>
              <a:r>
                <a:rPr lang="en-VN" sz="1200" b="1"/>
                <a:t>&gt; </a:t>
              </a:r>
              <a:r>
                <a:rPr lang="en-VN" sz="1200" b="1" dirty="0"/>
                <a:t>2,7 triệu tử vong</a:t>
              </a:r>
            </a:p>
          </p:txBody>
        </p:sp>
      </p:grpSp>
      <p:sp>
        <p:nvSpPr>
          <p:cNvPr id="2" name="TextBox 1">
            <a:extLst>
              <a:ext uri="{FF2B5EF4-FFF2-40B4-BE49-F238E27FC236}">
                <a16:creationId xmlns:a16="http://schemas.microsoft.com/office/drawing/2014/main" id="{903B7291-F9DB-82A8-1853-306AA91B0095}"/>
              </a:ext>
            </a:extLst>
          </p:cNvPr>
          <p:cNvSpPr txBox="1"/>
          <p:nvPr/>
        </p:nvSpPr>
        <p:spPr>
          <a:xfrm>
            <a:off x="2633471" y="3581875"/>
            <a:ext cx="7864227" cy="461665"/>
          </a:xfrm>
          <a:prstGeom prst="rect">
            <a:avLst/>
          </a:prstGeom>
          <a:solidFill>
            <a:srgbClr val="0070C0"/>
          </a:solidFill>
        </p:spPr>
        <p:txBody>
          <a:bodyPr wrap="square" rtlCol="0">
            <a:spAutoFit/>
          </a:bodyPr>
          <a:lstStyle/>
          <a:p>
            <a:r>
              <a:rPr lang="en-VN" sz="2400" b="1" dirty="0">
                <a:solidFill>
                  <a:schemeClr val="bg1"/>
                </a:solidFill>
              </a:rPr>
              <a:t>Lây lan nhanh đến hầu hết các nước trên TG, tử vong tăng.</a:t>
            </a:r>
          </a:p>
        </p:txBody>
      </p:sp>
      <p:sp>
        <p:nvSpPr>
          <p:cNvPr id="3" name="Slide Number Placeholder 2">
            <a:extLst>
              <a:ext uri="{FF2B5EF4-FFF2-40B4-BE49-F238E27FC236}">
                <a16:creationId xmlns:a16="http://schemas.microsoft.com/office/drawing/2014/main" id="{D15F09B2-CE0C-76FF-42BC-B755A98EA292}"/>
              </a:ext>
            </a:extLst>
          </p:cNvPr>
          <p:cNvSpPr>
            <a:spLocks noGrp="1"/>
          </p:cNvSpPr>
          <p:nvPr>
            <p:ph type="sldNum" sz="quarter" idx="12"/>
          </p:nvPr>
        </p:nvSpPr>
        <p:spPr/>
        <p:txBody>
          <a:bodyPr/>
          <a:lstStyle/>
          <a:p>
            <a:fld id="{412E72E5-AB86-4482-960A-4B258F4D6D57}" type="slidenum">
              <a:rPr lang="en-US" smtClean="0"/>
              <a:t>4</a:t>
            </a:fld>
            <a:endParaRPr lang="en-US"/>
          </a:p>
        </p:txBody>
      </p:sp>
      <p:sp>
        <p:nvSpPr>
          <p:cNvPr id="17" name="TextBox 16">
            <a:extLst>
              <a:ext uri="{FF2B5EF4-FFF2-40B4-BE49-F238E27FC236}">
                <a16:creationId xmlns:a16="http://schemas.microsoft.com/office/drawing/2014/main" id="{7707559B-EDE9-F545-83FB-4BFC996B8BF3}"/>
              </a:ext>
            </a:extLst>
          </p:cNvPr>
          <p:cNvSpPr txBox="1"/>
          <p:nvPr/>
        </p:nvSpPr>
        <p:spPr>
          <a:xfrm>
            <a:off x="94" y="-15847"/>
            <a:ext cx="12192000" cy="630942"/>
          </a:xfrm>
          <a:prstGeom prst="rect">
            <a:avLst/>
          </a:prstGeom>
          <a:noFill/>
        </p:spPr>
        <p:txBody>
          <a:bodyPr wrap="square" rtlCol="0">
            <a:spAutoFit/>
          </a:bodyPr>
          <a:lstStyle/>
          <a:p>
            <a:pPr algn="ctr"/>
            <a:r>
              <a:rPr lang="vi-VN" sz="3500" b="1">
                <a:solidFill>
                  <a:srgbClr val="C00000"/>
                </a:solidFill>
                <a:latin typeface="Calibri" panose="020F0502020204030204" pitchFamily="34" charset="0"/>
                <a:cs typeface="Calibri" panose="020F0502020204030204" pitchFamily="34" charset="0"/>
              </a:rPr>
              <a:t>TÌNH HÌNH DỊCH BỆNH COVID-19 TRÊN THẾ GIỚI</a:t>
            </a:r>
            <a:endParaRPr lang="vi-VN" sz="35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934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317494" y="1470047"/>
            <a:ext cx="11469188" cy="3477875"/>
          </a:xfrm>
          <a:prstGeom prst="rect">
            <a:avLst/>
          </a:prstGeom>
        </p:spPr>
        <p:txBody>
          <a:bodyPr wrap="square" lIns="90000">
            <a:spAutoFit/>
          </a:bodyPr>
          <a:lstStyle/>
          <a:p>
            <a:r>
              <a:rPr lang="nl-NL" sz="2000" b="1">
                <a:latin typeface="Arial" panose="020B0604020202020204" pitchFamily="34" charset="0"/>
                <a:cs typeface="Arial" panose="020B0604020202020204" pitchFamily="34" charset="0"/>
              </a:rPr>
              <a:t>7. Nghiên cứu khoa học</a:t>
            </a:r>
            <a:endParaRPr lang="en-US" sz="2000" b="1">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Nghiên cứu khoa học về dịch tễ học, giám sát sự tiến hóa, biến chủng của tác nhân gây bệnh.</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Tiếp tục nghiên cứu sản xuất vắc xin và các thuốc điều trị COVID-19.</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Triển khai nghiên cứu các vấn đề sức khỏe liên quan đến COVID-19 và hậu COVID-19 gây ra.</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Khảo sát năng lực ứng phó dịch COVID-19 đối với các cơ sở sản xuất kinh doanh, khu công nghiệp, cụm công nghiệp và trường học.</a:t>
            </a:r>
            <a:endParaRPr lang="en-US" sz="2000">
              <a:latin typeface="Arial" panose="020B0604020202020204" pitchFamily="34" charset="0"/>
              <a:cs typeface="Arial" panose="020B0604020202020204" pitchFamily="34" charset="0"/>
            </a:endParaRPr>
          </a:p>
          <a:p>
            <a:r>
              <a:rPr lang="nl-NL" sz="2000" b="1">
                <a:latin typeface="Arial" panose="020B0604020202020204" pitchFamily="34" charset="0"/>
                <a:cs typeface="Arial" panose="020B0604020202020204" pitchFamily="34" charset="0"/>
              </a:rPr>
              <a:t>8. Công tác hậu cần</a:t>
            </a:r>
            <a:endParaRPr lang="en-US" sz="2000" b="1">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Xây dựng các chính sách về xã hội hóa trong phòng, chống dịch (xã hội hóa trong tiêm chủng vắc xin, sự tham gia của y tế tư nhân trong khám bệnh, chữa bệnh, ...).</a:t>
            </a:r>
            <a:endParaRPr lang="en-US" sz="2000">
              <a:latin typeface="Arial" panose="020B0604020202020204" pitchFamily="34" charset="0"/>
              <a:cs typeface="Arial" panose="020B0604020202020204" pitchFamily="34" charset="0"/>
            </a:endParaRPr>
          </a:p>
          <a:p>
            <a:r>
              <a:rPr lang="nl-NL" sz="2000">
                <a:latin typeface="Arial" panose="020B0604020202020204" pitchFamily="34" charset="0"/>
                <a:cs typeface="Arial" panose="020B0604020202020204" pitchFamily="34" charset="0"/>
              </a:rPr>
              <a:t>- Xây dựng, đề xuất các chế độ chính sách đãi ngộ phù hợp với những người làm nhiệm vụ y tế dự phòng, y tế cơ sở, người trực tiếp tham gia công tác phòng, chống dịch.</a:t>
            </a: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2642684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5A4D47-9C68-4D48-97BB-1E5FB0B5ED29}"/>
              </a:ext>
            </a:extLst>
          </p:cNvPr>
          <p:cNvSpPr/>
          <p:nvPr/>
        </p:nvSpPr>
        <p:spPr>
          <a:xfrm>
            <a:off x="1026542" y="1281654"/>
            <a:ext cx="10593239" cy="2092881"/>
          </a:xfrm>
          <a:prstGeom prst="rect">
            <a:avLst/>
          </a:prstGeom>
        </p:spPr>
        <p:txBody>
          <a:bodyPr wrap="square" lIns="90000">
            <a:spAutoFit/>
          </a:bodyPr>
          <a:lstStyle/>
          <a:p>
            <a:pPr marL="342900" indent="-342900">
              <a:spcBef>
                <a:spcPts val="600"/>
              </a:spcBef>
              <a:spcAft>
                <a:spcPts val="600"/>
              </a:spcAft>
              <a:buFont typeface="Wingdings" panose="05000000000000000000" pitchFamily="2" charset="2"/>
              <a:buChar char="v"/>
            </a:pPr>
            <a:r>
              <a:rPr lang="nl-NL" sz="2000">
                <a:latin typeface="Arial" panose="020B0604020202020204" pitchFamily="34" charset="0"/>
                <a:cs typeface="Arial" panose="020B0604020202020204" pitchFamily="34" charset="0"/>
              </a:rPr>
              <a:t>Xây dựng phương án đảm bảo công tác y tế trong trường hợp dịch COVID-19 có biến chủng mới nguy hiểm, bùng phát trên diện rộng, vượt quá năng lực của hệ thống y tế trong Kế hoạch Kiểm soát, quản lý bền vững dịch bệnh COVID-19 giai đoạn 2023-2025.</a:t>
            </a:r>
          </a:p>
          <a:p>
            <a:pPr marL="342900" indent="-342900">
              <a:spcBef>
                <a:spcPts val="600"/>
              </a:spcBef>
              <a:spcAft>
                <a:spcPts val="600"/>
              </a:spcAft>
              <a:buFont typeface="Wingdings" panose="05000000000000000000" pitchFamily="2" charset="2"/>
              <a:buChar char="v"/>
            </a:pPr>
            <a:r>
              <a:rPr lang="nl-NL" sz="2000">
                <a:latin typeface="Arial" panose="020B0604020202020204" pitchFamily="34" charset="0"/>
                <a:cs typeface="Arial" panose="020B0604020202020204" pitchFamily="34" charset="0"/>
              </a:rPr>
              <a:t>Kích hoạt phương án đảm bảo công tác y tế trong trường hợp dịch COVID-19 có biến chủng mới nguy hiểm, bùng phát trên diện rộng, vượt quá năng lực của hệ thống y tế.</a:t>
            </a:r>
            <a:br>
              <a:rPr lang="nl-NL"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F60EF91-BAFB-DB46-8374-D5F81B945CD7}"/>
              </a:ext>
            </a:extLst>
          </p:cNvPr>
          <p:cNvCxnSpPr>
            <a:cxnSpLocks/>
          </p:cNvCxnSpPr>
          <p:nvPr/>
        </p:nvCxnSpPr>
        <p:spPr>
          <a:xfrm>
            <a:off x="36576" y="968749"/>
            <a:ext cx="12100560" cy="0"/>
          </a:xfrm>
          <a:prstGeom prst="line">
            <a:avLst/>
          </a:prstGeom>
          <a:ln w="31750">
            <a:solidFill>
              <a:srgbClr val="002060"/>
            </a:solidFill>
          </a:ln>
        </p:spPr>
        <p:style>
          <a:lnRef idx="3">
            <a:schemeClr val="accent5"/>
          </a:lnRef>
          <a:fillRef idx="0">
            <a:schemeClr val="accent5"/>
          </a:fillRef>
          <a:effectRef idx="2">
            <a:schemeClr val="accent5"/>
          </a:effectRef>
          <a:fontRef idx="minor">
            <a:schemeClr val="tx1"/>
          </a:fontRef>
        </p:style>
      </p:cxnSp>
      <p:sp>
        <p:nvSpPr>
          <p:cNvPr id="7" name="Rectangle 6">
            <a:extLst>
              <a:ext uri="{FF2B5EF4-FFF2-40B4-BE49-F238E27FC236}">
                <a16:creationId xmlns:a16="http://schemas.microsoft.com/office/drawing/2014/main" id="{DC625B0F-26DC-694B-A744-A18D2AAF417D}"/>
              </a:ext>
            </a:extLst>
          </p:cNvPr>
          <p:cNvSpPr/>
          <p:nvPr/>
        </p:nvSpPr>
        <p:spPr>
          <a:xfrm>
            <a:off x="573437" y="281401"/>
            <a:ext cx="10957302" cy="646331"/>
          </a:xfrm>
          <a:prstGeom prst="rect">
            <a:avLst/>
          </a:prstGeom>
        </p:spPr>
        <p:txBody>
          <a:bodyPr wrap="square">
            <a:spAutoFit/>
          </a:bodyPr>
          <a:lstStyle/>
          <a:p>
            <a:pPr algn="ctr"/>
            <a:r>
              <a:rPr lang="en-US" b="1"/>
              <a:t>KẾ HOẠCH KIỂM SOÁT, QUẢN LÝ BỀN VỮNG DỊCH BỆNH COVID-19 GIAI ĐOẠN 2023-2025</a:t>
            </a:r>
          </a:p>
          <a:p>
            <a:pPr algn="ctr"/>
            <a:r>
              <a:rPr lang="en-US" b="1"/>
              <a:t>(Dự thảo)</a:t>
            </a:r>
            <a:endParaRPr lang="en-US" b="1" dirty="0"/>
          </a:p>
        </p:txBody>
      </p:sp>
    </p:spTree>
    <p:extLst>
      <p:ext uri="{BB962C8B-B14F-4D97-AF65-F5344CB8AC3E}">
        <p14:creationId xmlns:p14="http://schemas.microsoft.com/office/powerpoint/2010/main" val="3871349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904875"/>
            <a:ext cx="4595812"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DC625B0F-26DC-694B-A744-A18D2AAF417D}"/>
              </a:ext>
            </a:extLst>
          </p:cNvPr>
          <p:cNvSpPr/>
          <p:nvPr/>
        </p:nvSpPr>
        <p:spPr>
          <a:xfrm>
            <a:off x="1591735" y="5939251"/>
            <a:ext cx="8822267" cy="523220"/>
          </a:xfrm>
          <a:prstGeom prst="rect">
            <a:avLst/>
          </a:prstGeom>
        </p:spPr>
        <p:txBody>
          <a:bodyPr wrap="square">
            <a:spAutoFit/>
          </a:bodyPr>
          <a:lstStyle/>
          <a:p>
            <a:pPr algn="ctr"/>
            <a:r>
              <a:rPr lang="en-US" sz="2800" b="1" spc="-225">
                <a:solidFill>
                  <a:srgbClr val="002060"/>
                </a:solidFill>
                <a:latin typeface="Arial" panose="020B0604020202020204" pitchFamily="34" charset="0"/>
                <a:cs typeface="Arial" panose="020B0604020202020204" pitchFamily="34" charset="0"/>
              </a:rPr>
              <a:t> </a:t>
            </a:r>
            <a:r>
              <a:rPr lang="en-US" sz="2800" b="1">
                <a:solidFill>
                  <a:srgbClr val="C00000"/>
                </a:solidFill>
                <a:latin typeface="Calibri" panose="020F0502020204030204" pitchFamily="34" charset="0"/>
                <a:cs typeface="Calibri" panose="020F0502020204030204" pitchFamily="34" charset="0"/>
              </a:rPr>
              <a:t>TRÂN TRỌNG CẢM ƠN</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606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74ABA9-AF02-B40B-EDEF-57967DEE5EC1}"/>
              </a:ext>
            </a:extLst>
          </p:cNvPr>
          <p:cNvGrpSpPr/>
          <p:nvPr/>
        </p:nvGrpSpPr>
        <p:grpSpPr>
          <a:xfrm>
            <a:off x="289565" y="967552"/>
            <a:ext cx="5412800" cy="2837931"/>
            <a:chOff x="5422369" y="1047722"/>
            <a:chExt cx="4839233" cy="2448855"/>
          </a:xfrm>
        </p:grpSpPr>
        <p:pic>
          <p:nvPicPr>
            <p:cNvPr id="9" name="Picture 8">
              <a:extLst>
                <a:ext uri="{FF2B5EF4-FFF2-40B4-BE49-F238E27FC236}">
                  <a16:creationId xmlns:a16="http://schemas.microsoft.com/office/drawing/2014/main" id="{B5E60A63-79E8-F044-B35B-91A49723B596}"/>
                </a:ext>
              </a:extLst>
            </p:cNvPr>
            <p:cNvPicPr>
              <a:picLocks noChangeAspect="1"/>
            </p:cNvPicPr>
            <p:nvPr/>
          </p:nvPicPr>
          <p:blipFill rotWithShape="1">
            <a:blip r:embed="rId3">
              <a:extLst>
                <a:ext uri="{28A0092B-C50C-407E-A947-70E740481C1C}">
                  <a14:useLocalDpi xmlns:a14="http://schemas.microsoft.com/office/drawing/2010/main" val="0"/>
                </a:ext>
              </a:extLst>
            </a:blip>
            <a:srcRect t="9747" b="8480"/>
            <a:stretch/>
          </p:blipFill>
          <p:spPr>
            <a:xfrm>
              <a:off x="5422369" y="1047722"/>
              <a:ext cx="4839233" cy="2436498"/>
            </a:xfrm>
            <a:prstGeom prst="rect">
              <a:avLst/>
            </a:prstGeom>
          </p:spPr>
        </p:pic>
        <p:sp>
          <p:nvSpPr>
            <p:cNvPr id="10" name="TextBox 9">
              <a:extLst>
                <a:ext uri="{FF2B5EF4-FFF2-40B4-BE49-F238E27FC236}">
                  <a16:creationId xmlns:a16="http://schemas.microsoft.com/office/drawing/2014/main" id="{E0A54B4A-D7D1-228E-726C-15751A94924F}"/>
                </a:ext>
              </a:extLst>
            </p:cNvPr>
            <p:cNvSpPr txBox="1"/>
            <p:nvPr/>
          </p:nvSpPr>
          <p:spPr>
            <a:xfrm>
              <a:off x="5476157" y="2938857"/>
              <a:ext cx="1306734" cy="557720"/>
            </a:xfrm>
            <a:prstGeom prst="rect">
              <a:avLst/>
            </a:prstGeom>
            <a:solidFill>
              <a:srgbClr val="FFFF00"/>
            </a:solidFill>
          </p:spPr>
          <p:txBody>
            <a:bodyPr wrap="square" rtlCol="0">
              <a:spAutoFit/>
            </a:bodyPr>
            <a:lstStyle/>
            <a:p>
              <a:r>
                <a:rPr lang="en-VN" sz="1200" b="1" dirty="0"/>
                <a:t>26/12/2021: </a:t>
              </a:r>
              <a:r>
                <a:rPr lang="en-US" sz="1200" b="1" dirty="0"/>
                <a:t/>
              </a:r>
              <a:br>
                <a:rPr lang="en-US" sz="1200" b="1" dirty="0"/>
              </a:br>
              <a:r>
                <a:rPr lang="en-VN" sz="1200" b="1" dirty="0"/>
                <a:t>&gt; 278,7 triệu ca, </a:t>
              </a:r>
              <a:r>
                <a:rPr lang="en-US" sz="1200" b="1" dirty="0"/>
                <a:t/>
              </a:r>
              <a:br>
                <a:rPr lang="en-US" sz="1200" b="1" dirty="0"/>
              </a:br>
              <a:r>
                <a:rPr lang="en-VN" sz="1200" b="1" dirty="0"/>
                <a:t>&gt; 5,3 triệu tử vong</a:t>
              </a:r>
            </a:p>
          </p:txBody>
        </p:sp>
      </p:grpSp>
      <p:grpSp>
        <p:nvGrpSpPr>
          <p:cNvPr id="15" name="Group 14">
            <a:extLst>
              <a:ext uri="{FF2B5EF4-FFF2-40B4-BE49-F238E27FC236}">
                <a16:creationId xmlns:a16="http://schemas.microsoft.com/office/drawing/2014/main" id="{39774602-C3D7-44D2-40DC-CD82A1DA7EBA}"/>
              </a:ext>
            </a:extLst>
          </p:cNvPr>
          <p:cNvGrpSpPr/>
          <p:nvPr/>
        </p:nvGrpSpPr>
        <p:grpSpPr>
          <a:xfrm>
            <a:off x="6234585" y="933798"/>
            <a:ext cx="5287901" cy="2891117"/>
            <a:chOff x="5085552" y="4039497"/>
            <a:chExt cx="4839232" cy="2460811"/>
          </a:xfrm>
        </p:grpSpPr>
        <p:pic>
          <p:nvPicPr>
            <p:cNvPr id="13" name="Picture 12">
              <a:extLst>
                <a:ext uri="{FF2B5EF4-FFF2-40B4-BE49-F238E27FC236}">
                  <a16:creationId xmlns:a16="http://schemas.microsoft.com/office/drawing/2014/main" id="{3914B4F0-D6B9-CD45-977E-7FB35EB78752}"/>
                </a:ext>
              </a:extLst>
            </p:cNvPr>
            <p:cNvPicPr>
              <a:picLocks noChangeAspect="1"/>
            </p:cNvPicPr>
            <p:nvPr/>
          </p:nvPicPr>
          <p:blipFill rotWithShape="1">
            <a:blip r:embed="rId4">
              <a:extLst>
                <a:ext uri="{28A0092B-C50C-407E-A947-70E740481C1C}">
                  <a14:useLocalDpi xmlns:a14="http://schemas.microsoft.com/office/drawing/2010/main" val="0"/>
                </a:ext>
              </a:extLst>
            </a:blip>
            <a:srcRect t="7080" b="8140"/>
            <a:stretch/>
          </p:blipFill>
          <p:spPr>
            <a:xfrm>
              <a:off x="5085552" y="4039497"/>
              <a:ext cx="4839232" cy="2460811"/>
            </a:xfrm>
            <a:prstGeom prst="rect">
              <a:avLst/>
            </a:prstGeom>
          </p:spPr>
        </p:pic>
        <p:sp>
          <p:nvSpPr>
            <p:cNvPr id="14" name="TextBox 13">
              <a:extLst>
                <a:ext uri="{FF2B5EF4-FFF2-40B4-BE49-F238E27FC236}">
                  <a16:creationId xmlns:a16="http://schemas.microsoft.com/office/drawing/2014/main" id="{EF5EA918-B71B-5B5C-EDAD-E85F680D073D}"/>
                </a:ext>
              </a:extLst>
            </p:cNvPr>
            <p:cNvSpPr txBox="1"/>
            <p:nvPr/>
          </p:nvSpPr>
          <p:spPr>
            <a:xfrm>
              <a:off x="5085552" y="5950175"/>
              <a:ext cx="1337599" cy="550133"/>
            </a:xfrm>
            <a:prstGeom prst="rect">
              <a:avLst/>
            </a:prstGeom>
            <a:solidFill>
              <a:srgbClr val="FFFF00"/>
            </a:solidFill>
          </p:spPr>
          <p:txBody>
            <a:bodyPr wrap="square" rtlCol="0">
              <a:spAutoFit/>
            </a:bodyPr>
            <a:lstStyle/>
            <a:p>
              <a:r>
                <a:rPr lang="en-VN" sz="1200" b="1" dirty="0"/>
                <a:t>19/6/2022: </a:t>
              </a:r>
              <a:r>
                <a:rPr lang="en-US" sz="1200" b="1" dirty="0"/>
                <a:t/>
              </a:r>
              <a:br>
                <a:rPr lang="en-US" sz="1200" b="1" dirty="0"/>
              </a:br>
              <a:r>
                <a:rPr lang="en-VN" sz="1200" b="1" dirty="0"/>
                <a:t>&gt; 536,8 triệu ca, </a:t>
              </a:r>
              <a:r>
                <a:rPr lang="en-US" sz="1200" b="1" dirty="0"/>
                <a:t/>
              </a:r>
              <a:br>
                <a:rPr lang="en-US" sz="1200" b="1" dirty="0"/>
              </a:br>
              <a:r>
                <a:rPr lang="en-VN" sz="1200" b="1" dirty="0"/>
                <a:t>&gt; 6,3 triệu tử vong</a:t>
              </a:r>
            </a:p>
          </p:txBody>
        </p:sp>
      </p:grpSp>
      <p:sp>
        <p:nvSpPr>
          <p:cNvPr id="2" name="Slide Number Placeholder 1">
            <a:extLst>
              <a:ext uri="{FF2B5EF4-FFF2-40B4-BE49-F238E27FC236}">
                <a16:creationId xmlns:a16="http://schemas.microsoft.com/office/drawing/2014/main" id="{9F331A2E-5F0F-B101-D033-7FF1FF44BF69}"/>
              </a:ext>
            </a:extLst>
          </p:cNvPr>
          <p:cNvSpPr>
            <a:spLocks noGrp="1"/>
          </p:cNvSpPr>
          <p:nvPr>
            <p:ph type="sldNum" sz="quarter" idx="12"/>
          </p:nvPr>
        </p:nvSpPr>
        <p:spPr/>
        <p:txBody>
          <a:bodyPr/>
          <a:lstStyle/>
          <a:p>
            <a:fld id="{412E72E5-AB86-4482-960A-4B258F4D6D57}" type="slidenum">
              <a:rPr lang="en-US" smtClean="0"/>
              <a:t>5</a:t>
            </a:fld>
            <a:endParaRPr lang="en-US"/>
          </a:p>
        </p:txBody>
      </p:sp>
      <p:sp>
        <p:nvSpPr>
          <p:cNvPr id="18" name="TextBox 17"/>
          <p:cNvSpPr txBox="1"/>
          <p:nvPr/>
        </p:nvSpPr>
        <p:spPr>
          <a:xfrm>
            <a:off x="450665" y="4096878"/>
            <a:ext cx="5090600" cy="2585323"/>
          </a:xfrm>
          <a:prstGeom prst="rect">
            <a:avLst/>
          </a:prstGeom>
          <a:solidFill>
            <a:schemeClr val="accent4">
              <a:lumMod val="60000"/>
              <a:lumOff val="40000"/>
            </a:schemeClr>
          </a:solidFill>
        </p:spPr>
        <p:txBody>
          <a:bodyPr wrap="square" rtlCol="0">
            <a:spAutoFit/>
          </a:bodyPr>
          <a:lstStyle/>
          <a:p>
            <a:pPr>
              <a:spcBef>
                <a:spcPts val="600"/>
              </a:spcBef>
            </a:pP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chết</a:t>
            </a:r>
            <a:r>
              <a:rPr lang="en-US" dirty="0">
                <a:latin typeface="Arial" panose="020B0604020202020204" pitchFamily="34" charset="0"/>
                <a:cs typeface="Arial" panose="020B0604020202020204" pitchFamily="34" charset="0"/>
              </a:rPr>
              <a:t>:</a:t>
            </a:r>
          </a:p>
          <a:p>
            <a:r>
              <a:rPr lang="en-US" b="1">
                <a:latin typeface="Arial" pitchFamily="34" charset="0"/>
                <a:cs typeface="Arial" pitchFamily="34" charset="0"/>
              </a:rPr>
              <a:t>Trên 768,6 </a:t>
            </a:r>
            <a:r>
              <a:rPr lang="en-US" b="1" dirty="0">
                <a:latin typeface="Arial" pitchFamily="34" charset="0"/>
                <a:cs typeface="Arial" pitchFamily="34" charset="0"/>
              </a:rPr>
              <a:t>triệu		Trên 6,9 triệu</a:t>
            </a:r>
          </a:p>
          <a:p>
            <a:pPr marL="285750" indent="-285750" algn="just">
              <a:buFont typeface="Wingdings" panose="05000000000000000000" pitchFamily="2" charset="2"/>
              <a:buChar char="ü"/>
            </a:pPr>
            <a:r>
              <a:rPr lang="en-US" dirty="0">
                <a:solidFill>
                  <a:srgbClr val="002060"/>
                </a:solidFill>
              </a:rPr>
              <a:t>COVID-19 </a:t>
            </a:r>
            <a:r>
              <a:rPr lang="en-US" dirty="0">
                <a:solidFill>
                  <a:srgbClr val="002060"/>
                </a:solidFill>
                <a:sym typeface="+mn-ea"/>
              </a:rPr>
              <a:t>được</a:t>
            </a:r>
            <a:r>
              <a:rPr lang="vi-VN" altLang="en-US" dirty="0">
                <a:solidFill>
                  <a:srgbClr val="002060"/>
                </a:solidFill>
                <a:sym typeface="+mn-ea"/>
              </a:rPr>
              <a:t> </a:t>
            </a:r>
            <a:r>
              <a:rPr lang="vi-VN" altLang="en-US" dirty="0">
                <a:solidFill>
                  <a:srgbClr val="002060"/>
                </a:solidFill>
                <a:latin typeface="Calibri" panose="020F0502020204030204" pitchFamily="34" charset="0"/>
                <a:cs typeface="Calibri" panose="020F0502020204030204" pitchFamily="34" charset="0"/>
                <a:sym typeface="+mn-ea"/>
              </a:rPr>
              <a:t>báo cáo lần đầu vào cuối 2019</a:t>
            </a:r>
            <a:r>
              <a:rPr lang="en-US" dirty="0">
                <a:solidFill>
                  <a:srgbClr val="002060"/>
                </a:solidFill>
                <a:latin typeface="Calibri" panose="020F0502020204030204" pitchFamily="34" charset="0"/>
                <a:cs typeface="Calibri" panose="020F0502020204030204" pitchFamily="34" charset="0"/>
                <a:sym typeface="+mn-ea"/>
              </a:rPr>
              <a:t> </a:t>
            </a:r>
            <a:r>
              <a:rPr lang="en-US" dirty="0">
                <a:solidFill>
                  <a:srgbClr val="002060"/>
                </a:solidFill>
                <a:sym typeface="+mn-ea"/>
              </a:rPr>
              <a:t>ở Vũ Hán, Trung Quốc. </a:t>
            </a:r>
            <a:r>
              <a:rPr lang="vi-VN" altLang="en-US" dirty="0">
                <a:solidFill>
                  <a:srgbClr val="002060"/>
                </a:solidFill>
                <a:latin typeface="Calibri" panose="020F0502020204030204" pitchFamily="34" charset="0"/>
                <a:cs typeface="Calibri" panose="020F0502020204030204" pitchFamily="34" charset="0"/>
              </a:rPr>
              <a:t>Bệnh cảnh từ không triệu chứng đến nặng hoặc tử vong</a:t>
            </a:r>
            <a:endParaRPr lang="en-US" dirty="0">
              <a:solidFill>
                <a:srgbClr val="00206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US" altLang="en-US" dirty="0">
                <a:solidFill>
                  <a:srgbClr val="002060"/>
                </a:solidFill>
              </a:rPr>
              <a:t>Với khả năng lây truyền nhanh từ người sang người, SARS-CoV-2 nhanh nhóng gây đại dịch toàn cầu</a:t>
            </a:r>
          </a:p>
          <a:p>
            <a:pPr marL="285750" indent="-2857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21182D4-F248-CB97-0800-55F35A462B33}"/>
              </a:ext>
            </a:extLst>
          </p:cNvPr>
          <p:cNvPicPr>
            <a:picLocks noChangeAspect="1"/>
          </p:cNvPicPr>
          <p:nvPr/>
        </p:nvPicPr>
        <p:blipFill>
          <a:blip r:embed="rId5"/>
          <a:stretch>
            <a:fillRect/>
          </a:stretch>
        </p:blipFill>
        <p:spPr>
          <a:xfrm>
            <a:off x="6234585" y="4096878"/>
            <a:ext cx="5287901" cy="2522702"/>
          </a:xfrm>
          <a:prstGeom prst="rect">
            <a:avLst/>
          </a:prstGeom>
        </p:spPr>
      </p:pic>
      <p:pic>
        <p:nvPicPr>
          <p:cNvPr id="6" name="Picture 5">
            <a:extLst>
              <a:ext uri="{FF2B5EF4-FFF2-40B4-BE49-F238E27FC236}">
                <a16:creationId xmlns:a16="http://schemas.microsoft.com/office/drawing/2014/main" id="{6923CD1A-C524-0653-E9FF-11D05CC62BE5}"/>
              </a:ext>
            </a:extLst>
          </p:cNvPr>
          <p:cNvPicPr>
            <a:picLocks noChangeAspect="1"/>
          </p:cNvPicPr>
          <p:nvPr/>
        </p:nvPicPr>
        <p:blipFill>
          <a:blip r:embed="rId6"/>
          <a:stretch>
            <a:fillRect/>
          </a:stretch>
        </p:blipFill>
        <p:spPr>
          <a:xfrm>
            <a:off x="9905908" y="5667374"/>
            <a:ext cx="378718" cy="952205"/>
          </a:xfrm>
          <a:prstGeom prst="rect">
            <a:avLst/>
          </a:prstGeom>
        </p:spPr>
      </p:pic>
      <p:sp>
        <p:nvSpPr>
          <p:cNvPr id="7" name="TextBox 6">
            <a:extLst>
              <a:ext uri="{FF2B5EF4-FFF2-40B4-BE49-F238E27FC236}">
                <a16:creationId xmlns:a16="http://schemas.microsoft.com/office/drawing/2014/main" id="{722EA231-EA75-70C6-FDC0-31CF9DBCF28B}"/>
              </a:ext>
            </a:extLst>
          </p:cNvPr>
          <p:cNvSpPr txBox="1"/>
          <p:nvPr/>
        </p:nvSpPr>
        <p:spPr>
          <a:xfrm>
            <a:off x="6234584" y="5973249"/>
            <a:ext cx="1461615" cy="646331"/>
          </a:xfrm>
          <a:prstGeom prst="rect">
            <a:avLst/>
          </a:prstGeom>
          <a:solidFill>
            <a:srgbClr val="FFFF00"/>
          </a:solidFill>
        </p:spPr>
        <p:txBody>
          <a:bodyPr wrap="square" rtlCol="0">
            <a:spAutoFit/>
          </a:bodyPr>
          <a:lstStyle/>
          <a:p>
            <a:r>
              <a:rPr lang="en-US" sz="1200" b="1" dirty="0"/>
              <a:t>01/8/2023</a:t>
            </a:r>
            <a:r>
              <a:rPr lang="en-VN" sz="1200" b="1" dirty="0"/>
              <a:t>: </a:t>
            </a:r>
            <a:r>
              <a:rPr lang="en-US" sz="1200" b="1" dirty="0"/>
              <a:t/>
            </a:r>
            <a:br>
              <a:rPr lang="en-US" sz="1200" b="1" dirty="0"/>
            </a:br>
            <a:r>
              <a:rPr lang="en-VN" sz="1200" b="1" dirty="0"/>
              <a:t>&gt; </a:t>
            </a:r>
            <a:r>
              <a:rPr lang="en-US" sz="1200" b="1" dirty="0"/>
              <a:t>768,6</a:t>
            </a:r>
            <a:r>
              <a:rPr lang="en-VN" sz="1200" b="1" dirty="0"/>
              <a:t> triệu ca, </a:t>
            </a:r>
            <a:r>
              <a:rPr lang="en-US" sz="1200" b="1" dirty="0"/>
              <a:t/>
            </a:r>
            <a:br>
              <a:rPr lang="en-US" sz="1200" b="1" dirty="0"/>
            </a:br>
            <a:r>
              <a:rPr lang="en-VN" sz="1200" b="1" dirty="0"/>
              <a:t>&gt; 6,</a:t>
            </a:r>
            <a:r>
              <a:rPr lang="en-US" sz="1200" b="1" dirty="0"/>
              <a:t>9</a:t>
            </a:r>
            <a:r>
              <a:rPr lang="en-VN" sz="1200" b="1" dirty="0"/>
              <a:t> triệu tử vong</a:t>
            </a:r>
          </a:p>
        </p:txBody>
      </p:sp>
      <p:sp>
        <p:nvSpPr>
          <p:cNvPr id="17" name="TextBox 16">
            <a:extLst>
              <a:ext uri="{FF2B5EF4-FFF2-40B4-BE49-F238E27FC236}">
                <a16:creationId xmlns:a16="http://schemas.microsoft.com/office/drawing/2014/main" id="{7707559B-EDE9-F545-83FB-4BFC996B8BF3}"/>
              </a:ext>
            </a:extLst>
          </p:cNvPr>
          <p:cNvSpPr txBox="1"/>
          <p:nvPr/>
        </p:nvSpPr>
        <p:spPr>
          <a:xfrm>
            <a:off x="94" y="-15847"/>
            <a:ext cx="12192000" cy="630942"/>
          </a:xfrm>
          <a:prstGeom prst="rect">
            <a:avLst/>
          </a:prstGeom>
          <a:noFill/>
        </p:spPr>
        <p:txBody>
          <a:bodyPr wrap="square" rtlCol="0">
            <a:spAutoFit/>
          </a:bodyPr>
          <a:lstStyle/>
          <a:p>
            <a:pPr algn="ctr"/>
            <a:r>
              <a:rPr lang="vi-VN" sz="3500" b="1">
                <a:solidFill>
                  <a:srgbClr val="C00000"/>
                </a:solidFill>
                <a:latin typeface="Calibri" panose="020F0502020204030204" pitchFamily="34" charset="0"/>
                <a:cs typeface="Calibri" panose="020F0502020204030204" pitchFamily="34" charset="0"/>
              </a:rPr>
              <a:t>TÌNH HÌNH DỊCH BỆNH COVID-19 TRÊN THẾ GIỚI</a:t>
            </a:r>
            <a:endParaRPr lang="vi-VN" sz="35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438659"/>
            <a:ext cx="4280674" cy="1589182"/>
          </a:xfrm>
        </p:spPr>
        <p:txBody>
          <a:bodyPr>
            <a:normAutofit/>
          </a:bodyPr>
          <a:lstStyle/>
          <a:p>
            <a:pPr algn="just"/>
            <a:r>
              <a:rPr lang="en-US" dirty="0" err="1">
                <a:solidFill>
                  <a:srgbClr val="002060"/>
                </a:solidFill>
              </a:rPr>
              <a:t>Lây</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nhanh</a:t>
            </a:r>
            <a:endParaRPr lang="en-US" dirty="0">
              <a:solidFill>
                <a:srgbClr val="002060"/>
              </a:solidFill>
            </a:endParaRPr>
          </a:p>
          <a:p>
            <a:pPr algn="just"/>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kháng</a:t>
            </a:r>
            <a:r>
              <a:rPr lang="en-US" dirty="0">
                <a:solidFill>
                  <a:srgbClr val="002060"/>
                </a:solidFill>
              </a:rPr>
              <a:t> </a:t>
            </a:r>
            <a:r>
              <a:rPr lang="en-US" dirty="0" err="1">
                <a:solidFill>
                  <a:srgbClr val="002060"/>
                </a:solidFill>
              </a:rPr>
              <a:t>miễn</a:t>
            </a:r>
            <a:r>
              <a:rPr lang="en-US" dirty="0">
                <a:solidFill>
                  <a:srgbClr val="002060"/>
                </a:solidFill>
              </a:rPr>
              <a:t> </a:t>
            </a:r>
            <a:r>
              <a:rPr lang="en-US" dirty="0" err="1">
                <a:solidFill>
                  <a:srgbClr val="002060"/>
                </a:solidFill>
              </a:rPr>
              <a:t>dịch</a:t>
            </a:r>
            <a:endParaRPr lang="en-US" dirty="0">
              <a:solidFill>
                <a:srgbClr val="002060"/>
              </a:solidFill>
            </a:endParaRPr>
          </a:p>
          <a:p>
            <a:pPr algn="just"/>
            <a:r>
              <a:rPr lang="en-US" dirty="0" err="1">
                <a:solidFill>
                  <a:srgbClr val="002060"/>
                </a:solidFill>
              </a:rPr>
              <a:t>Nhiều</a:t>
            </a:r>
            <a:r>
              <a:rPr lang="en-US" dirty="0">
                <a:solidFill>
                  <a:srgbClr val="002060"/>
                </a:solidFill>
              </a:rPr>
              <a:t> </a:t>
            </a:r>
            <a:r>
              <a:rPr lang="en-US" dirty="0" err="1">
                <a:solidFill>
                  <a:srgbClr val="002060"/>
                </a:solidFill>
              </a:rPr>
              <a:t>biến</a:t>
            </a:r>
            <a:r>
              <a:rPr lang="en-US" dirty="0">
                <a:solidFill>
                  <a:srgbClr val="002060"/>
                </a:solidFill>
              </a:rPr>
              <a:t> </a:t>
            </a:r>
            <a:r>
              <a:rPr lang="en-US" dirty="0" err="1">
                <a:solidFill>
                  <a:srgbClr val="002060"/>
                </a:solidFill>
              </a:rPr>
              <a:t>thể</a:t>
            </a:r>
            <a:endParaRPr lang="en-US" dirty="0">
              <a:solidFill>
                <a:srgbClr val="002060"/>
              </a:solidFill>
            </a:endParaRPr>
          </a:p>
        </p:txBody>
      </p:sp>
      <p:pic>
        <p:nvPicPr>
          <p:cNvPr id="6" name="Picture 2" descr="Viruses 14 00653 g001">
            <a:extLst>
              <a:ext uri="{FF2B5EF4-FFF2-40B4-BE49-F238E27FC236}">
                <a16:creationId xmlns:a16="http://schemas.microsoft.com/office/drawing/2014/main" id="{5EC42FCB-BA90-4470-8F0E-CAC3DC721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068" y="2976082"/>
            <a:ext cx="7677630" cy="36868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4F7BB10-6C9A-AFC8-CC81-3CF081C79592}"/>
              </a:ext>
            </a:extLst>
          </p:cNvPr>
          <p:cNvSpPr txBox="1">
            <a:spLocks/>
          </p:cNvSpPr>
          <p:nvPr/>
        </p:nvSpPr>
        <p:spPr>
          <a:xfrm>
            <a:off x="4972050" y="1416922"/>
            <a:ext cx="6705600" cy="181534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r>
              <a:rPr lang="en-US" dirty="0" err="1">
                <a:solidFill>
                  <a:srgbClr val="002060"/>
                </a:solidFill>
              </a:rPr>
              <a:t>Độc</a:t>
            </a:r>
            <a:r>
              <a:rPr lang="en-US" dirty="0">
                <a:solidFill>
                  <a:srgbClr val="002060"/>
                </a:solidFill>
              </a:rPr>
              <a:t> </a:t>
            </a:r>
            <a:r>
              <a:rPr lang="en-US" dirty="0" err="1">
                <a:solidFill>
                  <a:srgbClr val="002060"/>
                </a:solidFill>
              </a:rPr>
              <a:t>lực</a:t>
            </a:r>
            <a:r>
              <a:rPr lang="en-US" dirty="0">
                <a:solidFill>
                  <a:srgbClr val="002060"/>
                </a:solidFill>
              </a:rPr>
              <a:t> </a:t>
            </a:r>
            <a:r>
              <a:rPr lang="en-US" dirty="0" err="1">
                <a:solidFill>
                  <a:srgbClr val="002060"/>
                </a:solidFill>
              </a:rPr>
              <a:t>cao</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đến</a:t>
            </a:r>
            <a:r>
              <a:rPr lang="en-US" dirty="0">
                <a:solidFill>
                  <a:srgbClr val="002060"/>
                </a:solidFill>
              </a:rPr>
              <a:t> </a:t>
            </a:r>
            <a:r>
              <a:rPr lang="en-US" dirty="0" err="1">
                <a:solidFill>
                  <a:srgbClr val="002060"/>
                </a:solidFill>
              </a:rPr>
              <a:t>tình</a:t>
            </a:r>
            <a:r>
              <a:rPr lang="en-US" dirty="0">
                <a:solidFill>
                  <a:srgbClr val="002060"/>
                </a:solidFill>
              </a:rPr>
              <a:t> </a:t>
            </a:r>
            <a:r>
              <a:rPr lang="en-US" dirty="0" err="1">
                <a:solidFill>
                  <a:srgbClr val="002060"/>
                </a:solidFill>
              </a:rPr>
              <a:t>trạng</a:t>
            </a:r>
            <a:r>
              <a:rPr lang="en-US" dirty="0">
                <a:solidFill>
                  <a:srgbClr val="002060"/>
                </a:solidFill>
              </a:rPr>
              <a:t> </a:t>
            </a:r>
            <a:r>
              <a:rPr lang="en-US" dirty="0" err="1">
                <a:solidFill>
                  <a:srgbClr val="002060"/>
                </a:solidFill>
              </a:rPr>
              <a:t>nặng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tử</a:t>
            </a:r>
            <a:r>
              <a:rPr lang="en-US" dirty="0">
                <a:solidFill>
                  <a:srgbClr val="002060"/>
                </a:solidFill>
              </a:rPr>
              <a:t> </a:t>
            </a:r>
            <a:r>
              <a:rPr lang="en-US" dirty="0" err="1">
                <a:solidFill>
                  <a:srgbClr val="002060"/>
                </a:solidFill>
              </a:rPr>
              <a:t>vong</a:t>
            </a:r>
            <a:endParaRPr lang="en-US" dirty="0">
              <a:solidFill>
                <a:srgbClr val="002060"/>
              </a:solidFill>
            </a:endParaRPr>
          </a:p>
          <a:p>
            <a:pPr algn="just"/>
            <a:r>
              <a:rPr lang="en-US" dirty="0" err="1">
                <a:solidFill>
                  <a:srgbClr val="002060"/>
                </a:solidFill>
              </a:rPr>
              <a:t>Hiện</a:t>
            </a:r>
            <a:r>
              <a:rPr lang="en-US" dirty="0">
                <a:solidFill>
                  <a:srgbClr val="002060"/>
                </a:solidFill>
              </a:rPr>
              <a:t> nay </a:t>
            </a:r>
            <a:r>
              <a:rPr lang="en-US" dirty="0" err="1">
                <a:solidFill>
                  <a:srgbClr val="002060"/>
                </a:solidFill>
              </a:rPr>
              <a:t>biến</a:t>
            </a:r>
            <a:r>
              <a:rPr lang="en-US" dirty="0">
                <a:solidFill>
                  <a:srgbClr val="002060"/>
                </a:solidFill>
              </a:rPr>
              <a:t> </a:t>
            </a:r>
            <a:r>
              <a:rPr lang="en-US" dirty="0" err="1">
                <a:solidFill>
                  <a:srgbClr val="002060"/>
                </a:solidFill>
              </a:rPr>
              <a:t>thể</a:t>
            </a:r>
            <a:r>
              <a:rPr lang="en-US" dirty="0">
                <a:solidFill>
                  <a:srgbClr val="002060"/>
                </a:solidFill>
              </a:rPr>
              <a:t> Omicron </a:t>
            </a:r>
            <a:r>
              <a:rPr lang="en-US" dirty="0" err="1">
                <a:solidFill>
                  <a:srgbClr val="002060"/>
                </a:solidFill>
              </a:rPr>
              <a:t>đã</a:t>
            </a:r>
            <a:r>
              <a:rPr lang="en-US" dirty="0">
                <a:solidFill>
                  <a:srgbClr val="002060"/>
                </a:solidFill>
              </a:rPr>
              <a:t> </a:t>
            </a:r>
            <a:r>
              <a:rPr lang="en-US" dirty="0" err="1">
                <a:solidFill>
                  <a:srgbClr val="002060"/>
                </a:solidFill>
              </a:rPr>
              <a:t>chiếm</a:t>
            </a:r>
            <a:r>
              <a:rPr lang="en-US" dirty="0">
                <a:solidFill>
                  <a:srgbClr val="002060"/>
                </a:solidFill>
              </a:rPr>
              <a:t> </a:t>
            </a:r>
            <a:r>
              <a:rPr lang="en-US" dirty="0" err="1">
                <a:solidFill>
                  <a:srgbClr val="002060"/>
                </a:solidFill>
              </a:rPr>
              <a:t>ưu</a:t>
            </a:r>
            <a:r>
              <a:rPr lang="en-US" dirty="0">
                <a:solidFill>
                  <a:srgbClr val="002060"/>
                </a:solidFill>
              </a:rPr>
              <a:t> </a:t>
            </a:r>
            <a:r>
              <a:rPr lang="en-US" dirty="0" err="1">
                <a:solidFill>
                  <a:srgbClr val="002060"/>
                </a:solidFill>
              </a:rPr>
              <a:t>thế</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vẫn</a:t>
            </a:r>
            <a:r>
              <a:rPr lang="en-US" dirty="0">
                <a:solidFill>
                  <a:srgbClr val="002060"/>
                </a:solidFill>
              </a:rPr>
              <a:t> </a:t>
            </a:r>
            <a:r>
              <a:rPr lang="en-US" dirty="0" err="1">
                <a:solidFill>
                  <a:srgbClr val="002060"/>
                </a:solidFill>
              </a:rPr>
              <a:t>ghi</a:t>
            </a:r>
            <a:r>
              <a:rPr lang="en-US" dirty="0">
                <a:solidFill>
                  <a:srgbClr val="002060"/>
                </a:solidFill>
              </a:rPr>
              <a:t> </a:t>
            </a:r>
            <a:r>
              <a:rPr lang="en-US" dirty="0" err="1">
                <a:solidFill>
                  <a:srgbClr val="002060"/>
                </a:solidFill>
              </a:rPr>
              <a:t>nhận</a:t>
            </a:r>
            <a:r>
              <a:rPr lang="en-US" dirty="0">
                <a:solidFill>
                  <a:srgbClr val="002060"/>
                </a:solidFill>
              </a:rPr>
              <a:t> </a:t>
            </a:r>
            <a:r>
              <a:rPr lang="en-US" dirty="0" err="1">
                <a:solidFill>
                  <a:srgbClr val="002060"/>
                </a:solidFill>
              </a:rPr>
              <a:t>sự</a:t>
            </a:r>
            <a:r>
              <a:rPr lang="en-US" dirty="0">
                <a:solidFill>
                  <a:srgbClr val="002060"/>
                </a:solidFill>
              </a:rPr>
              <a:t> </a:t>
            </a:r>
            <a:r>
              <a:rPr lang="en-US" dirty="0" err="1">
                <a:solidFill>
                  <a:srgbClr val="002060"/>
                </a:solidFill>
              </a:rPr>
              <a:t>biến</a:t>
            </a:r>
            <a:r>
              <a:rPr lang="en-US" dirty="0">
                <a:solidFill>
                  <a:srgbClr val="002060"/>
                </a:solidFill>
              </a:rPr>
              <a:t> </a:t>
            </a:r>
            <a:r>
              <a:rPr lang="en-US" dirty="0" err="1">
                <a:solidFill>
                  <a:srgbClr val="002060"/>
                </a:solidFill>
              </a:rPr>
              <a:t>đổi</a:t>
            </a:r>
            <a:r>
              <a:rPr lang="en-US" dirty="0">
                <a:solidFill>
                  <a:srgbClr val="002060"/>
                </a:solidFill>
              </a:rPr>
              <a:t> </a:t>
            </a:r>
            <a:r>
              <a:rPr lang="en-US" dirty="0" err="1">
                <a:solidFill>
                  <a:srgbClr val="002060"/>
                </a:solidFill>
              </a:rPr>
              <a:t>của</a:t>
            </a:r>
            <a:r>
              <a:rPr lang="en-US" dirty="0">
                <a:solidFill>
                  <a:srgbClr val="002060"/>
                </a:solidFill>
              </a:rPr>
              <a:t> </a:t>
            </a:r>
            <a:r>
              <a:rPr lang="en-US">
                <a:solidFill>
                  <a:srgbClr val="002060"/>
                </a:solidFill>
              </a:rPr>
              <a:t>vi rút</a:t>
            </a:r>
          </a:p>
          <a:p>
            <a:pPr algn="just"/>
            <a:r>
              <a:rPr lang="nl-NL" sz="2900">
                <a:solidFill>
                  <a:srgbClr val="002060"/>
                </a:solidFill>
              </a:rPr>
              <a:t>Đến đầu tháng 5/2023 với hơn 900 biến thể phụ khác nhau của Omicron. </a:t>
            </a:r>
            <a:endParaRPr lang="en-US" dirty="0">
              <a:solidFill>
                <a:srgbClr val="002060"/>
              </a:solidFill>
            </a:endParaRPr>
          </a:p>
        </p:txBody>
      </p:sp>
      <p:sp>
        <p:nvSpPr>
          <p:cNvPr id="4" name="TextBox 3">
            <a:extLst>
              <a:ext uri="{FF2B5EF4-FFF2-40B4-BE49-F238E27FC236}">
                <a16:creationId xmlns:a16="http://schemas.microsoft.com/office/drawing/2014/main" id="{2D9D29D9-09FC-D178-C28A-0BF98072DF6B}"/>
              </a:ext>
            </a:extLst>
          </p:cNvPr>
          <p:cNvSpPr txBox="1"/>
          <p:nvPr/>
        </p:nvSpPr>
        <p:spPr>
          <a:xfrm>
            <a:off x="3070302" y="6457890"/>
            <a:ext cx="9121698" cy="400110"/>
          </a:xfrm>
          <a:prstGeom prst="rect">
            <a:avLst/>
          </a:prstGeom>
          <a:noFill/>
        </p:spPr>
        <p:txBody>
          <a:bodyPr wrap="square" rtlCol="0">
            <a:spAutoFit/>
          </a:bodyPr>
          <a:lstStyle/>
          <a:p>
            <a:pPr algn="r"/>
            <a:r>
              <a:rPr lang="en-US" sz="1000" dirty="0">
                <a:solidFill>
                  <a:srgbClr val="002060"/>
                </a:solidFill>
              </a:rPr>
              <a:t>Flores-Vega VR, Monroy-Molina JV, Jiménez-Hernández LE, Torres AG, Santos-Preciado JI, Rosales-Reyes R. SARS-CoV-2: Evolution and Emergence of New Viral Variants. </a:t>
            </a:r>
            <a:r>
              <a:rPr lang="en-US" sz="1000" i="1" dirty="0">
                <a:solidFill>
                  <a:srgbClr val="002060"/>
                </a:solidFill>
              </a:rPr>
              <a:t>Viruses</a:t>
            </a:r>
            <a:r>
              <a:rPr lang="en-US" sz="1000" dirty="0">
                <a:solidFill>
                  <a:srgbClr val="002060"/>
                </a:solidFill>
              </a:rPr>
              <a:t>. 2022; 14(4):653. https://</a:t>
            </a:r>
            <a:r>
              <a:rPr lang="en-US" sz="1000" dirty="0" err="1">
                <a:solidFill>
                  <a:srgbClr val="002060"/>
                </a:solidFill>
              </a:rPr>
              <a:t>doi.org</a:t>
            </a:r>
            <a:r>
              <a:rPr lang="en-US" sz="1000" dirty="0">
                <a:solidFill>
                  <a:srgbClr val="002060"/>
                </a:solidFill>
              </a:rPr>
              <a:t>/10.3390/v14040653</a:t>
            </a:r>
            <a:endParaRPr lang="en-VN" sz="1000" dirty="0">
              <a:solidFill>
                <a:srgbClr val="002060"/>
              </a:solidFill>
            </a:endParaRPr>
          </a:p>
        </p:txBody>
      </p:sp>
      <p:sp>
        <p:nvSpPr>
          <p:cNvPr id="10" name="TextBox 9">
            <a:extLst>
              <a:ext uri="{FF2B5EF4-FFF2-40B4-BE49-F238E27FC236}">
                <a16:creationId xmlns:a16="http://schemas.microsoft.com/office/drawing/2014/main" id="{ECC028B3-F7D7-2932-2717-CBC4DDBCAD00}"/>
              </a:ext>
            </a:extLst>
          </p:cNvPr>
          <p:cNvSpPr txBox="1"/>
          <p:nvPr/>
        </p:nvSpPr>
        <p:spPr>
          <a:xfrm>
            <a:off x="514350" y="871652"/>
            <a:ext cx="4644092" cy="523220"/>
          </a:xfrm>
          <a:prstGeom prst="rect">
            <a:avLst/>
          </a:prstGeom>
          <a:solidFill>
            <a:srgbClr val="0070C0"/>
          </a:solidFill>
        </p:spPr>
        <p:txBody>
          <a:bodyPr wrap="none" rtlCol="0">
            <a:spAutoFit/>
          </a:bodyPr>
          <a:lstStyle/>
          <a:p>
            <a:r>
              <a:rPr lang="en-VN" sz="2800" b="1" dirty="0">
                <a:solidFill>
                  <a:schemeClr val="bg1"/>
                </a:solidFill>
              </a:rPr>
              <a:t>Đặc tính của virus SARS-CoV-2</a:t>
            </a:r>
          </a:p>
        </p:txBody>
      </p:sp>
      <p:sp>
        <p:nvSpPr>
          <p:cNvPr id="2" name="Slide Number Placeholder 1">
            <a:extLst>
              <a:ext uri="{FF2B5EF4-FFF2-40B4-BE49-F238E27FC236}">
                <a16:creationId xmlns:a16="http://schemas.microsoft.com/office/drawing/2014/main" id="{5C5A28F1-8FF0-6A87-0F1A-1094A824155E}"/>
              </a:ext>
            </a:extLst>
          </p:cNvPr>
          <p:cNvSpPr>
            <a:spLocks noGrp="1"/>
          </p:cNvSpPr>
          <p:nvPr>
            <p:ph type="sldNum" sz="quarter" idx="12"/>
          </p:nvPr>
        </p:nvSpPr>
        <p:spPr/>
        <p:txBody>
          <a:bodyPr/>
          <a:lstStyle/>
          <a:p>
            <a:fld id="{412E72E5-AB86-4482-960A-4B258F4D6D57}" type="slidenum">
              <a:rPr lang="en-US" smtClean="0"/>
              <a:t>6</a:t>
            </a:fld>
            <a:endParaRPr lang="en-US"/>
          </a:p>
        </p:txBody>
      </p:sp>
      <p:sp>
        <p:nvSpPr>
          <p:cNvPr id="11" name="TextBox 10">
            <a:extLst>
              <a:ext uri="{FF2B5EF4-FFF2-40B4-BE49-F238E27FC236}">
                <a16:creationId xmlns:a16="http://schemas.microsoft.com/office/drawing/2014/main" id="{7707559B-EDE9-F545-83FB-4BFC996B8BF3}"/>
              </a:ext>
            </a:extLst>
          </p:cNvPr>
          <p:cNvSpPr txBox="1"/>
          <p:nvPr/>
        </p:nvSpPr>
        <p:spPr>
          <a:xfrm>
            <a:off x="94" y="-15847"/>
            <a:ext cx="12192000" cy="630942"/>
          </a:xfrm>
          <a:prstGeom prst="rect">
            <a:avLst/>
          </a:prstGeom>
          <a:noFill/>
        </p:spPr>
        <p:txBody>
          <a:bodyPr wrap="square" rtlCol="0">
            <a:spAutoFit/>
          </a:bodyPr>
          <a:lstStyle/>
          <a:p>
            <a:pPr algn="ctr"/>
            <a:r>
              <a:rPr lang="vi-VN" sz="3500" b="1">
                <a:solidFill>
                  <a:srgbClr val="C00000"/>
                </a:solidFill>
                <a:latin typeface="Calibri" panose="020F0502020204030204" pitchFamily="34" charset="0"/>
                <a:cs typeface="Calibri" panose="020F0502020204030204" pitchFamily="34" charset="0"/>
              </a:rPr>
              <a:t>TÌNH HÌNH DỊCH BỆNH COVID-19 TRÊN THẾ GIỚI</a:t>
            </a:r>
            <a:endParaRPr lang="vi-VN" sz="35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885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49F3876-A875-944C-8D0C-1910E9E60A2B}"/>
              </a:ext>
            </a:extLst>
          </p:cNvPr>
          <p:cNvSpPr txBox="1"/>
          <p:nvPr/>
        </p:nvSpPr>
        <p:spPr>
          <a:xfrm>
            <a:off x="0" y="277433"/>
            <a:ext cx="12192000" cy="630942"/>
          </a:xfrm>
          <a:prstGeom prst="rect">
            <a:avLst/>
          </a:prstGeom>
          <a:noFill/>
        </p:spPr>
        <p:txBody>
          <a:bodyPr wrap="square" rtlCol="0">
            <a:spAutoFit/>
          </a:bodyPr>
          <a:lstStyle/>
          <a:p>
            <a:pPr algn="ctr"/>
            <a:r>
              <a:rPr lang="vi-VN" sz="3500" b="1">
                <a:solidFill>
                  <a:srgbClr val="C00000"/>
                </a:solidFill>
                <a:latin typeface="Calibri" panose="020F0502020204030204" pitchFamily="34" charset="0"/>
                <a:cs typeface="Calibri" panose="020F0502020204030204" pitchFamily="34" charset="0"/>
              </a:rPr>
              <a:t>TÌNH HÌNH DỊCH BỆNH COVID-19 TẠI VIỆT NAM</a:t>
            </a:r>
            <a:endParaRPr lang="vi-VN" sz="3500" i="1" dirty="0">
              <a:solidFill>
                <a:srgbClr val="C00000"/>
              </a:solidFill>
              <a:latin typeface="Calibri" panose="020F0502020204030204" pitchFamily="34" charset="0"/>
              <a:cs typeface="Calibri" panose="020F0502020204030204" pitchFamily="34" charset="0"/>
            </a:endParaRPr>
          </a:p>
        </p:txBody>
      </p:sp>
      <p:sp>
        <p:nvSpPr>
          <p:cNvPr id="7" name="TextBox 6"/>
          <p:cNvSpPr txBox="1"/>
          <p:nvPr/>
        </p:nvSpPr>
        <p:spPr>
          <a:xfrm>
            <a:off x="463378" y="920149"/>
            <a:ext cx="11087392" cy="369332"/>
          </a:xfrm>
          <a:prstGeom prst="rect">
            <a:avLst/>
          </a:prstGeom>
          <a:solidFill>
            <a:schemeClr val="accent4">
              <a:lumMod val="60000"/>
              <a:lumOff val="40000"/>
            </a:schemeClr>
          </a:solidFill>
        </p:spPr>
        <p:txBody>
          <a:bodyPr wrap="square" rtlCol="0">
            <a:spAutoFit/>
          </a:bodyPr>
          <a:lstStyle/>
          <a:p>
            <a:r>
              <a:rPr lang="vi-VN" b="1" dirty="0">
                <a:latin typeface="Arial" panose="020B0604020202020204" pitchFamily="34" charset="0"/>
                <a:cs typeface="Arial" panose="020B0604020202020204" pitchFamily="34" charset="0"/>
              </a:rPr>
              <a:t>6</a:t>
            </a:r>
            <a:r>
              <a:rPr lang="en-US" b="1" dirty="0">
                <a:latin typeface="Arial" panose="020B0604020202020204" pitchFamily="34" charset="0"/>
                <a:cs typeface="Arial" panose="020B0604020202020204" pitchFamily="34" charset="0"/>
              </a:rPr>
              <a:t>3</a:t>
            </a:r>
            <a:r>
              <a:rPr lang="vi-VN" b="1" dirty="0">
                <a:latin typeface="Arial" panose="020B0604020202020204" pitchFamily="34" charset="0"/>
                <a:cs typeface="Arial" panose="020B0604020202020204" pitchFamily="34" charset="0"/>
              </a:rPr>
              <a:t>/63</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tỉnh</a:t>
            </a:r>
            <a:r>
              <a:rPr lang="en-US" b="1" dirty="0">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thành</a:t>
            </a:r>
            <a:r>
              <a:rPr lang="en-US" b="1">
                <a:latin typeface="Arial" panose="020B0604020202020204" pitchFamily="34" charset="0"/>
                <a:cs typeface="Arial" panose="020B0604020202020204" pitchFamily="34" charset="0"/>
              </a:rPr>
              <a:t> phố		</a:t>
            </a:r>
            <a:r>
              <a:rPr lang="en-US">
                <a:latin typeface="Arial" panose="020B0604020202020204" pitchFamily="34" charset="0"/>
                <a:cs typeface="Arial" panose="020B0604020202020204" pitchFamily="34" charset="0"/>
              </a:rPr>
              <a:t>Số </a:t>
            </a:r>
            <a:r>
              <a:rPr lang="en-US" dirty="0" err="1">
                <a:latin typeface="Arial" panose="020B0604020202020204" pitchFamily="34" charset="0"/>
                <a:cs typeface="Arial" panose="020B0604020202020204" pitchFamily="34" charset="0"/>
              </a:rPr>
              <a:t>mắc</a:t>
            </a:r>
            <a:r>
              <a:rPr lang="en-US">
                <a:latin typeface="Arial" panose="020B0604020202020204" pitchFamily="34" charset="0"/>
                <a:cs typeface="Arial" panose="020B0604020202020204" pitchFamily="34" charset="0"/>
              </a:rPr>
              <a:t>: </a:t>
            </a:r>
            <a:r>
              <a:rPr lang="en-US" b="1"/>
              <a:t>11,621,883		</a:t>
            </a:r>
            <a:r>
              <a:rPr lang="en-US">
                <a:latin typeface="Arial" panose="020B0604020202020204" pitchFamily="34" charset="0"/>
                <a:cs typeface="Arial" panose="020B0604020202020204" pitchFamily="34" charset="0"/>
              </a:rPr>
              <a:t>Số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vong</a:t>
            </a:r>
            <a:r>
              <a:rPr lang="en-US">
                <a:latin typeface="Arial" panose="020B0604020202020204" pitchFamily="34" charset="0"/>
                <a:cs typeface="Arial" panose="020B0604020202020204" pitchFamily="34" charset="0"/>
              </a:rPr>
              <a:t>: </a:t>
            </a:r>
            <a:r>
              <a:rPr lang="en-US" b="1"/>
              <a:t>43,206</a:t>
            </a:r>
            <a:endParaRPr lang="en-US" b="1"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877" y="1600032"/>
            <a:ext cx="3660859" cy="44557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15" y="1880558"/>
            <a:ext cx="7774197" cy="21566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15" y="4166574"/>
            <a:ext cx="7774197" cy="2239617"/>
          </a:xfrm>
          <a:prstGeom prst="rect">
            <a:avLst/>
          </a:prstGeom>
        </p:spPr>
      </p:pic>
    </p:spTree>
    <p:extLst>
      <p:ext uri="{BB962C8B-B14F-4D97-AF65-F5344CB8AC3E}">
        <p14:creationId xmlns:p14="http://schemas.microsoft.com/office/powerpoint/2010/main" val="362218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105532"/>
            <a:ext cx="12192000" cy="646331"/>
          </a:xfrm>
          <a:prstGeom prst="rect">
            <a:avLst/>
          </a:prstGeom>
          <a:noFill/>
        </p:spPr>
        <p:txBody>
          <a:bodyPr wrap="square" rtlCol="0">
            <a:spAutoFit/>
          </a:bodyPr>
          <a:lstStyle/>
          <a:p>
            <a:pPr algn="ctr"/>
            <a:r>
              <a:rPr lang="vi-VN" sz="3600" b="1" dirty="0">
                <a:solidFill>
                  <a:srgbClr val="C00000"/>
                </a:solidFill>
                <a:latin typeface="Calibri" panose="020F0502020204030204" pitchFamily="34" charset="0"/>
                <a:cs typeface="Calibri" panose="020F0502020204030204" pitchFamily="34" charset="0"/>
              </a:rPr>
              <a:t>TÌNH HÌNH DỊCH BỆNH COVID-19 TẠI VIỆT NAM</a:t>
            </a:r>
            <a:endParaRPr lang="vi-VN" sz="36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222142" y="742257"/>
            <a:ext cx="11747715" cy="5796972"/>
          </a:xfrm>
          <a:prstGeom prst="rect">
            <a:avLst/>
          </a:prstGeom>
        </p:spPr>
        <p:txBody>
          <a:bodyPr wrap="square">
            <a:spAutoFit/>
          </a:bodyPr>
          <a:lstStyle/>
          <a:p>
            <a:pPr algn="just" defTabSz="685800">
              <a:lnSpc>
                <a:spcPct val="120000"/>
              </a:lnSpc>
              <a:spcBef>
                <a:spcPts val="300"/>
              </a:spcBef>
            </a:pPr>
            <a:r>
              <a:rPr lang="pt-BR" sz="2200" b="1" dirty="0">
                <a:latin typeface="Arial" panose="020B0604020202020204" pitchFamily="34" charset="0"/>
                <a:cs typeface="Arial" panose="020B0604020202020204" pitchFamily="34" charset="0"/>
              </a:rPr>
              <a:t>1. Giai đoạn 1 từ ngày 22/1/2020 đến 22/7/2020 </a:t>
            </a:r>
            <a:endParaRPr lang="en-US" sz="2200" b="1" dirty="0">
              <a:latin typeface="Arial" panose="020B0604020202020204" pitchFamily="34" charset="0"/>
              <a:cs typeface="Arial" panose="020B0604020202020204" pitchFamily="34" charset="0"/>
            </a:endParaRPr>
          </a:p>
          <a:p>
            <a:pPr marL="171450" indent="-171450" algn="just" defTabSz="685800">
              <a:lnSpc>
                <a:spcPct val="120000"/>
              </a:lnSpc>
              <a:spcBef>
                <a:spcPts val="300"/>
              </a:spcBef>
              <a:buFont typeface="Arial"/>
              <a:buChar char="•"/>
            </a:pPr>
            <a:r>
              <a:rPr lang="vi-VN" sz="2200" dirty="0">
                <a:latin typeface="Arial" panose="020B0604020202020204" pitchFamily="34" charset="0"/>
                <a:cs typeface="Arial" panose="020B0604020202020204" pitchFamily="34" charset="0"/>
              </a:rPr>
              <a:t>415</a:t>
            </a:r>
            <a:r>
              <a:rPr lang="en-US" sz="2200" dirty="0">
                <a:latin typeface="Arial" panose="020B0604020202020204" pitchFamily="34" charset="0"/>
                <a:cs typeface="Arial" panose="020B0604020202020204" pitchFamily="34" charset="0"/>
              </a:rPr>
              <a:t> ca </a:t>
            </a:r>
            <a:r>
              <a:rPr lang="en-US" sz="2200" dirty="0" err="1">
                <a:latin typeface="Arial" panose="020B0604020202020204" pitchFamily="34" charset="0"/>
                <a:cs typeface="Arial" panose="020B0604020202020204" pitchFamily="34" charset="0"/>
              </a:rPr>
              <a:t>mắc</a:t>
            </a:r>
            <a:r>
              <a:rPr lang="en-US" sz="2200" dirty="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(309 ca trong nước và 106 ca nhập cảnh)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vong</a:t>
            </a:r>
            <a:r>
              <a:rPr lang="en-US" sz="2200" dirty="0">
                <a:latin typeface="Arial" panose="020B0604020202020204" pitchFamily="34" charset="0"/>
                <a:cs typeface="Arial" panose="020B0604020202020204" pitchFamily="34" charset="0"/>
              </a:rPr>
              <a:t>. </a:t>
            </a: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Ca bệnh g</a:t>
            </a:r>
            <a:r>
              <a:rPr lang="en-US" sz="2200" dirty="0">
                <a:latin typeface="Arial" panose="020B0604020202020204" pitchFamily="34" charset="0"/>
                <a:cs typeface="Arial" panose="020B0604020202020204" pitchFamily="34" charset="0"/>
              </a:rPr>
              <a:t>hi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Vũ</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Quốc</a:t>
            </a:r>
            <a:r>
              <a:rPr lang="en-US" sz="2200" dirty="0">
                <a:latin typeface="Arial" panose="020B0604020202020204" pitchFamily="34" charset="0"/>
                <a:cs typeface="Arial" panose="020B0604020202020204" pitchFamily="34" charset="0"/>
              </a:rPr>
              <a:t>.</a:t>
            </a:r>
          </a:p>
          <a:p>
            <a:pPr marL="171450" indent="-171450" algn="just" defTabSz="685800">
              <a:lnSpc>
                <a:spcPct val="120000"/>
              </a:lnSpc>
              <a:spcBef>
                <a:spcPts val="300"/>
              </a:spcBef>
              <a:buFont typeface="Arial"/>
              <a:buChar char="•"/>
            </a:pP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ổ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(06 </a:t>
            </a:r>
            <a:r>
              <a:rPr lang="en-US" sz="2200" dirty="0" err="1">
                <a:latin typeface="Arial" panose="020B0604020202020204" pitchFamily="34" charset="0"/>
                <a:cs typeface="Arial" panose="020B0604020202020204" pitchFamily="34" charset="0"/>
              </a:rPr>
              <a:t>trường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Lôi</a:t>
            </a:r>
            <a:r>
              <a:rPr lang="en-US" sz="2200" dirty="0">
                <a:latin typeface="Arial" panose="020B0604020202020204" pitchFamily="34" charset="0"/>
                <a:cs typeface="Arial" panose="020B0604020202020204" pitchFamily="34" charset="0"/>
              </a:rPr>
              <a:t>). </a:t>
            </a:r>
          </a:p>
          <a:p>
            <a:pPr algn="just" defTabSz="685800">
              <a:lnSpc>
                <a:spcPct val="120000"/>
              </a:lnSpc>
              <a:spcBef>
                <a:spcPts val="300"/>
              </a:spcBef>
            </a:pPr>
            <a:r>
              <a:rPr lang="pt-BR" sz="2200" b="1" dirty="0">
                <a:latin typeface="Arial" panose="020B0604020202020204" pitchFamily="34" charset="0"/>
                <a:cs typeface="Arial" panose="020B0604020202020204" pitchFamily="34" charset="0"/>
              </a:rPr>
              <a:t>2. Giai đoạn 2 từ ngày 23/7/2020 đến ngày 27/01/2021</a:t>
            </a:r>
            <a:endParaRPr lang="en-US" sz="2200" b="1" dirty="0">
              <a:latin typeface="Arial" panose="020B0604020202020204" pitchFamily="34" charset="0"/>
              <a:cs typeface="Arial" panose="020B0604020202020204" pitchFamily="34" charset="0"/>
            </a:endParaRP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1.136 ca mắc (1.073 trong nước và 63 nhập cảnh) với 35 ca tử vong có bệnh lý nền nặng. </a:t>
            </a: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Các ca mắc tập trung ở Thành phố Đà Nẵng và các địa phương có yếu tố dịch tễ liên quan.</a:t>
            </a: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Tiếp tục xảy ra ở 1</a:t>
            </a:r>
            <a:r>
              <a:rPr lang="vi-VN" sz="2200" dirty="0">
                <a:latin typeface="Arial" panose="020B0604020202020204" pitchFamily="34" charset="0"/>
                <a:cs typeface="Arial" panose="020B0604020202020204" pitchFamily="34" charset="0"/>
              </a:rPr>
              <a:t>5</a:t>
            </a:r>
            <a:r>
              <a:rPr lang="pt-BR" sz="2200" dirty="0">
                <a:latin typeface="Arial" panose="020B0604020202020204" pitchFamily="34" charset="0"/>
                <a:cs typeface="Arial" panose="020B0604020202020204" pitchFamily="34" charset="0"/>
              </a:rPr>
              <a:t> tỉnh, thành phố.</a:t>
            </a:r>
            <a:endParaRPr lang="en-US" sz="2200" dirty="0">
              <a:latin typeface="Arial" panose="020B0604020202020204" pitchFamily="34" charset="0"/>
              <a:cs typeface="Arial" panose="020B0604020202020204" pitchFamily="34" charset="0"/>
            </a:endParaRPr>
          </a:p>
          <a:p>
            <a:pPr algn="just" defTabSz="685800">
              <a:lnSpc>
                <a:spcPct val="120000"/>
              </a:lnSpc>
              <a:spcBef>
                <a:spcPts val="300"/>
              </a:spcBef>
            </a:pPr>
            <a:r>
              <a:rPr lang="pt-BR" sz="2200" b="1" dirty="0">
                <a:latin typeface="Arial" panose="020B0604020202020204" pitchFamily="34" charset="0"/>
                <a:cs typeface="Arial" panose="020B0604020202020204" pitchFamily="34" charset="0"/>
              </a:rPr>
              <a:t>3. Giai đoạn 3 từ ngày 28/01/2021 đến ngày 26/4/2021</a:t>
            </a:r>
            <a:endParaRPr lang="en-US" sz="2200" b="1" dirty="0">
              <a:latin typeface="Arial" panose="020B0604020202020204" pitchFamily="34" charset="0"/>
              <a:cs typeface="Arial" panose="020B0604020202020204" pitchFamily="34" charset="0"/>
            </a:endParaRP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Ghi nhận 1.301 ca mắc (910 ca mắc trong nước và 391 ca nhập cảnh), không có tử vong. </a:t>
            </a: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Ca mắc đầu tiên được phát hiện khi nhập cảnh vào Nhật Bản (công nhân trong cụm công nghiệp ở Chí Linh, Hải Dương)</a:t>
            </a: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Tiếp tục </a:t>
            </a:r>
            <a:r>
              <a:rPr lang="en-US" sz="2200" dirty="0" err="1">
                <a:latin typeface="Arial" panose="020B0604020202020204" pitchFamily="34" charset="0"/>
                <a:cs typeface="Arial" panose="020B0604020202020204" pitchFamily="34" charset="0"/>
              </a:rPr>
              <a:t>xảy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13 </a:t>
            </a:r>
            <a:r>
              <a:rPr lang="en-US" sz="2200" dirty="0" err="1">
                <a:latin typeface="Arial" panose="020B0604020202020204" pitchFamily="34" charset="0"/>
                <a:cs typeface="Arial" panose="020B0604020202020204" pitchFamily="34" charset="0"/>
              </a:rPr>
              <a:t>tỉnh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pt-BR"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76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C2192CB-3FD8-7441-926B-0DF0A311FF95}"/>
              </a:ext>
            </a:extLst>
          </p:cNvPr>
          <p:cNvSpPr txBox="1"/>
          <p:nvPr/>
        </p:nvSpPr>
        <p:spPr>
          <a:xfrm>
            <a:off x="0" y="105532"/>
            <a:ext cx="12192000" cy="646331"/>
          </a:xfrm>
          <a:prstGeom prst="rect">
            <a:avLst/>
          </a:prstGeom>
          <a:noFill/>
        </p:spPr>
        <p:txBody>
          <a:bodyPr wrap="square" rtlCol="0">
            <a:spAutoFit/>
          </a:bodyPr>
          <a:lstStyle/>
          <a:p>
            <a:pPr algn="ctr"/>
            <a:r>
              <a:rPr lang="vi-VN" sz="3600" b="1" dirty="0">
                <a:solidFill>
                  <a:srgbClr val="C00000"/>
                </a:solidFill>
                <a:latin typeface="Calibri" panose="020F0502020204030204" pitchFamily="34" charset="0"/>
                <a:cs typeface="Calibri" panose="020F0502020204030204" pitchFamily="34" charset="0"/>
              </a:rPr>
              <a:t>TÌNH HÌNH DỊCH BỆNH COVID-19 TẠI VIỆT NAM</a:t>
            </a:r>
            <a:endParaRPr lang="vi-VN" sz="3600" i="1"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0524BCB5-AFCB-B64F-B887-A5CAF80114C6}"/>
              </a:ext>
            </a:extLst>
          </p:cNvPr>
          <p:cNvSpPr/>
          <p:nvPr/>
        </p:nvSpPr>
        <p:spPr>
          <a:xfrm>
            <a:off x="222142" y="951180"/>
            <a:ext cx="11747715" cy="5975482"/>
          </a:xfrm>
          <a:prstGeom prst="rect">
            <a:avLst/>
          </a:prstGeom>
        </p:spPr>
        <p:txBody>
          <a:bodyPr wrap="square">
            <a:spAutoFit/>
          </a:bodyPr>
          <a:lstStyle/>
          <a:p>
            <a:pPr algn="just" defTabSz="685800">
              <a:lnSpc>
                <a:spcPct val="120000"/>
              </a:lnSpc>
              <a:spcBef>
                <a:spcPts val="300"/>
              </a:spcBef>
            </a:pPr>
            <a:r>
              <a:rPr lang="pt-BR" sz="2200" b="1" dirty="0">
                <a:latin typeface="Arial" panose="020B0604020202020204" pitchFamily="34" charset="0"/>
                <a:cs typeface="Arial" panose="020B0604020202020204" pitchFamily="34" charset="0"/>
              </a:rPr>
              <a:t>4. Giai đoạn 4 từ ngày 27/4/2021</a:t>
            </a:r>
            <a:endParaRPr lang="en-US" sz="2200" b="1" dirty="0">
              <a:latin typeface="Arial" panose="020B0604020202020204" pitchFamily="34" charset="0"/>
              <a:cs typeface="Arial" panose="020B0604020202020204" pitchFamily="34" charset="0"/>
            </a:endParaRPr>
          </a:p>
          <a:p>
            <a:pPr marL="171450" indent="-171450" algn="just" defTabSz="685800">
              <a:lnSpc>
                <a:spcPct val="120000"/>
              </a:lnSpc>
              <a:spcBef>
                <a:spcPts val="300"/>
              </a:spcBef>
              <a:buFont typeface="Arial"/>
              <a:buChar char="•"/>
            </a:pPr>
            <a:r>
              <a:rPr lang="pt-BR" sz="2200" dirty="0">
                <a:latin typeface="Arial" panose="020B0604020202020204" pitchFamily="34" charset="0"/>
                <a:cs typeface="Arial" panose="020B0604020202020204" pitchFamily="34" charset="0"/>
              </a:rPr>
              <a:t>Ghi </a:t>
            </a:r>
            <a:r>
              <a:rPr lang="pt-BR" sz="2200">
                <a:latin typeface="Arial" panose="020B0604020202020204" pitchFamily="34" charset="0"/>
                <a:cs typeface="Arial" panose="020B0604020202020204" pitchFamily="34" charset="0"/>
              </a:rPr>
              <a:t>nhận </a:t>
            </a:r>
            <a:r>
              <a:rPr lang="en-US" sz="2200">
                <a:latin typeface="Arial" panose="020B0604020202020204" pitchFamily="34" charset="0"/>
                <a:cs typeface="Arial" panose="020B0604020202020204" pitchFamily="34" charset="0"/>
              </a:rPr>
              <a:t>11.619.031 </a:t>
            </a:r>
            <a:r>
              <a:rPr lang="en-US" sz="2200" dirty="0">
                <a:latin typeface="Arial" panose="020B0604020202020204" pitchFamily="34" charset="0"/>
                <a:cs typeface="Arial" panose="020B0604020202020204" pitchFamily="34" charset="0"/>
              </a:rPr>
              <a:t>ca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63/63 </a:t>
            </a:r>
            <a:r>
              <a:rPr lang="en-US" sz="2200" dirty="0" err="1">
                <a:latin typeface="Arial" panose="020B0604020202020204" pitchFamily="34" charset="0"/>
                <a:cs typeface="Arial" panose="020B0604020202020204" pitchFamily="34" charset="0"/>
              </a:rPr>
              <a:t>tỉnh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a:latin typeface="Arial" panose="020B0604020202020204" pitchFamily="34" charset="0"/>
                <a:cs typeface="Arial" panose="020B0604020202020204" pitchFamily="34" charset="0"/>
              </a:rPr>
              <a:t>, 43.171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vong</a:t>
            </a:r>
            <a:r>
              <a:rPr lang="vi-VN"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171450" indent="-171450" algn="just" defTabSz="685800">
              <a:lnSpc>
                <a:spcPct val="120000"/>
              </a:lnSpc>
              <a:spcBef>
                <a:spcPts val="300"/>
              </a:spcBef>
              <a:buFont typeface="Arial"/>
              <a:buChar char="•"/>
            </a:pPr>
            <a:r>
              <a:rPr lang="en-US" sz="2200" dirty="0" err="1">
                <a:latin typeface="Arial" panose="020B0604020202020204" pitchFamily="34" charset="0"/>
                <a:cs typeface="Arial" panose="020B0604020202020204" pitchFamily="34" charset="0"/>
              </a:rPr>
              <a:t>Bắt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đợt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thứ</a:t>
            </a:r>
            <a:r>
              <a:rPr lang="en-US" sz="2200" dirty="0">
                <a:latin typeface="Arial" panose="020B0604020202020204" pitchFamily="34" charset="0"/>
                <a:cs typeface="Arial" panose="020B0604020202020204" pitchFamily="34" charset="0"/>
              </a:rPr>
              <a:t> 4 </a:t>
            </a:r>
            <a:r>
              <a:rPr lang="en-US" sz="2200" dirty="0" err="1">
                <a:latin typeface="Arial" panose="020B0604020202020204" pitchFamily="34" charset="0"/>
                <a:cs typeface="Arial" panose="020B0604020202020204" pitchFamily="34" charset="0"/>
              </a:rPr>
              <a:t>khởi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 27/4/2021,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nguồn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tấn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sở</a:t>
            </a:r>
            <a:r>
              <a:rPr lang="en-US" sz="2200" dirty="0">
                <a:latin typeface="Arial" panose="020B0604020202020204" pitchFamily="34" charset="0"/>
                <a:cs typeface="Arial" panose="020B0604020202020204" pitchFamily="34" charset="0"/>
              </a:rPr>
              <a:t> y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tôn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cư</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a:t>
            </a:r>
          </a:p>
          <a:p>
            <a:pPr marL="171450" indent="-171450" algn="just" defTabSz="685800">
              <a:lnSpc>
                <a:spcPct val="120000"/>
              </a:lnSpc>
              <a:spcBef>
                <a:spcPts val="300"/>
              </a:spcBef>
              <a:buFont typeface="Arial"/>
              <a:buChar char="•"/>
            </a:pP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Minh, </a:t>
            </a:r>
            <a:r>
              <a:rPr lang="en-US" sz="2200" dirty="0" err="1">
                <a:latin typeface="Arial" panose="020B0604020202020204" pitchFamily="34" charset="0"/>
                <a:cs typeface="Arial" panose="020B0604020202020204" pitchFamily="34" charset="0"/>
              </a:rPr>
              <a:t>Bình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Nai</a:t>
            </a:r>
            <a:r>
              <a:rPr lang="en-US" sz="2200" dirty="0">
                <a:latin typeface="Arial" panose="020B0604020202020204" pitchFamily="34" charset="0"/>
                <a:cs typeface="Arial" panose="020B0604020202020204" pitchFamily="34" charset="0"/>
              </a:rPr>
              <a:t>, Long An…</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a:t>
            </a:r>
          </a:p>
          <a:p>
            <a:pPr marL="171450" indent="-171450" algn="just" defTabSz="685800">
              <a:lnSpc>
                <a:spcPct val="120000"/>
              </a:lnSpc>
              <a:spcBef>
                <a:spcPts val="300"/>
              </a:spcBef>
              <a:buFont typeface="Arial"/>
              <a:buChar char="•"/>
            </a:pP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5 </a:t>
            </a:r>
            <a:r>
              <a:rPr lang="en-US" sz="2200" dirty="0" err="1">
                <a:latin typeface="Arial" panose="020B0604020202020204" pitchFamily="34" charset="0"/>
                <a:cs typeface="Arial" panose="020B0604020202020204" pitchFamily="34" charset="0"/>
              </a:rPr>
              <a:t>tháng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đợt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thứ</a:t>
            </a:r>
            <a:r>
              <a:rPr lang="en-US" sz="2200" dirty="0">
                <a:latin typeface="Arial" panose="020B0604020202020204" pitchFamily="34" charset="0"/>
                <a:cs typeface="Arial" panose="020B0604020202020204" pitchFamily="34" charset="0"/>
              </a:rPr>
              <a:t> 4,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soát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phạm</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toàn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quốc</a:t>
            </a:r>
            <a:r>
              <a:rPr lang="en-US" sz="2200" dirty="0">
                <a:latin typeface="Arial" panose="020B0604020202020204" pitchFamily="34" charset="0"/>
                <a:cs typeface="Arial" panose="020B0604020202020204" pitchFamily="34" charset="0"/>
              </a:rPr>
              <a:t>. </a:t>
            </a:r>
          </a:p>
          <a:p>
            <a:pPr marL="342900" indent="-342900" algn="just" defTabSz="685800">
              <a:lnSpc>
                <a:spcPct val="120000"/>
              </a:lnSpc>
              <a:spcBef>
                <a:spcPts val="300"/>
              </a:spcBef>
              <a:buFont typeface="Wingdings" panose="05000000000000000000" pitchFamily="2" charset="2"/>
              <a:buChar char="ü"/>
            </a:pP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ban </a:t>
            </a:r>
            <a:r>
              <a:rPr lang="en-US" sz="2200" dirty="0" err="1">
                <a:latin typeface="Arial" panose="020B0604020202020204" pitchFamily="34" charset="0"/>
                <a:cs typeface="Arial" panose="020B0604020202020204" pitchFamily="34" charset="0"/>
              </a:rPr>
              <a: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128/NQ-CP </a:t>
            </a:r>
            <a:r>
              <a:rPr lang="en-US" sz="2200" dirty="0" err="1">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 11/10/2021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an </a:t>
            </a:r>
            <a:r>
              <a:rPr lang="en-US" sz="2200" dirty="0" err="1">
                <a:latin typeface="Arial" panose="020B0604020202020204" pitchFamily="34" charset="0"/>
                <a:cs typeface="Arial" panose="020B0604020202020204" pitchFamily="34" charset="0"/>
              </a:rPr>
              <a:t>toàn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soát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COVID-19”, </a:t>
            </a:r>
          </a:p>
          <a:p>
            <a:pPr marL="342900" indent="-342900" algn="just" defTabSz="685800">
              <a:lnSpc>
                <a:spcPct val="120000"/>
              </a:lnSpc>
              <a:spcBef>
                <a:spcPts val="300"/>
              </a:spcBef>
              <a:buFont typeface="Wingdings" panose="05000000000000000000" pitchFamily="2" charset="2"/>
              <a:buChar char="ü"/>
            </a:pPr>
            <a:r>
              <a:rPr lang="en-US" sz="2200" dirty="0" err="1">
                <a:latin typeface="Arial" panose="020B0604020202020204" pitchFamily="34" charset="0"/>
                <a:cs typeface="Arial" panose="020B0604020202020204" pitchFamily="34" charset="0"/>
              </a:rPr>
              <a:t>Bộ</a:t>
            </a:r>
            <a:r>
              <a:rPr lang="en-US" sz="2200" dirty="0">
                <a:latin typeface="Arial" panose="020B0604020202020204" pitchFamily="34" charset="0"/>
                <a:cs typeface="Arial" panose="020B0604020202020204" pitchFamily="34" charset="0"/>
              </a:rPr>
              <a:t> Y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cũng</a:t>
            </a:r>
            <a:r>
              <a:rPr lang="en-US" sz="2200" dirty="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đã</a:t>
            </a:r>
            <a:r>
              <a:rPr lang="en-US" sz="2200">
                <a:latin typeface="Arial" panose="020B0604020202020204" pitchFamily="34" charset="0"/>
                <a:cs typeface="Arial" panose="020B0604020202020204" pitchFamily="34" charset="0"/>
              </a:rPr>
              <a:t> ban các </a:t>
            </a:r>
            <a:r>
              <a:rPr lang="en-US" sz="2200" err="1">
                <a:latin typeface="Arial" panose="020B0604020202020204" pitchFamily="34" charset="0"/>
                <a:cs typeface="Arial" panose="020B0604020202020204" pitchFamily="34" charset="0"/>
              </a:rPr>
              <a:t>hành</a:t>
            </a:r>
            <a:r>
              <a:rPr lang="en-US" sz="2200">
                <a:latin typeface="Arial" panose="020B0604020202020204" pitchFamily="34" charset="0"/>
                <a:cs typeface="Arial" panose="020B0604020202020204" pitchFamily="34" charset="0"/>
              </a:rPr>
              <a:t> hướng </a:t>
            </a:r>
            <a:r>
              <a:rPr lang="en-US" sz="2200" dirty="0" err="1">
                <a:latin typeface="Arial" panose="020B0604020202020204" pitchFamily="34" charset="0"/>
                <a:cs typeface="Arial" panose="020B0604020202020204" pitchFamily="34" charset="0"/>
              </a:rPr>
              <a:t>dẫn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128/NQ-CP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phủ</a:t>
            </a:r>
            <a:r>
              <a:rPr lang="en-US" sz="2200" dirty="0">
                <a:latin typeface="Arial" panose="020B0604020202020204" pitchFamily="34" charset="0"/>
                <a:cs typeface="Arial" panose="020B0604020202020204" pitchFamily="34" charset="0"/>
              </a:rPr>
              <a:t>. </a:t>
            </a:r>
          </a:p>
          <a:p>
            <a:pPr marL="171450" indent="-171450" algn="just" defTabSz="685800">
              <a:lnSpc>
                <a:spcPct val="120000"/>
              </a:lnSpc>
              <a:spcBef>
                <a:spcPts val="300"/>
              </a:spcBef>
              <a:buFont typeface="Arial"/>
              <a:buChar char="•"/>
            </a:pPr>
            <a:endParaRPr lang="en-US" dirty="0"/>
          </a:p>
        </p:txBody>
      </p:sp>
    </p:spTree>
    <p:extLst>
      <p:ext uri="{BB962C8B-B14F-4D97-AF65-F5344CB8AC3E}">
        <p14:creationId xmlns:p14="http://schemas.microsoft.com/office/powerpoint/2010/main" val="1451405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9EF62B87021448D745F43C4B11C16" ma:contentTypeVersion="20" ma:contentTypeDescription="Create a new document." ma:contentTypeScope="" ma:versionID="4c00ca65e33006485e241d700814ddb8">
  <xsd:schema xmlns:xsd="http://www.w3.org/2001/XMLSchema" xmlns:xs="http://www.w3.org/2001/XMLSchema" xmlns:p="http://schemas.microsoft.com/office/2006/metadata/properties" xmlns:ns2="5a1bbd72-f46e-43f3-8f72-2623deb0c047" xmlns:ns3="10c4dcad-8d39-4939-b489-2456ead71196" targetNamespace="http://schemas.microsoft.com/office/2006/metadata/properties" ma:root="true" ma:fieldsID="aa7a9679b48c7eede31e5ae68951acfb" ns2:_="" ns3:_="">
    <xsd:import namespace="5a1bbd72-f46e-43f3-8f72-2623deb0c047"/>
    <xsd:import namespace="10c4dcad-8d39-4939-b489-2456ead71196"/>
    <xsd:element name="properties">
      <xsd:complexType>
        <xsd:sequence>
          <xsd:element name="documentManagement">
            <xsd:complexType>
              <xsd:all>
                <xsd:element ref="ns2:SharedWithUsers"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bbd72-f46e-43f3-8f72-2623deb0c047"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91e9d6-a12c-4c86-87cb-8721f0ea6f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c4dcad-8d39-4939-b489-2456ead71196" elementFormDefault="qualified">
    <xsd:import namespace="http://schemas.microsoft.com/office/2006/documentManagement/types"/>
    <xsd:import namespace="http://schemas.microsoft.com/office/infopath/2007/PartnerControls"/>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b0a597-f2ee-4da4-9caf-9ff717947869}" ma:internalName="TaxCatchAll" ma:showField="CatchAllData" ma:web="10c4dcad-8d39-4939-b489-2456ead71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9C7E83-33E4-4381-9642-615BC70EDC70}"/>
</file>

<file path=customXml/itemProps2.xml><?xml version="1.0" encoding="utf-8"?>
<ds:datastoreItem xmlns:ds="http://schemas.openxmlformats.org/officeDocument/2006/customXml" ds:itemID="{B2568D49-53D6-404D-992E-BCA43169424F}"/>
</file>

<file path=docProps/app.xml><?xml version="1.0" encoding="utf-8"?>
<Properties xmlns="http://schemas.openxmlformats.org/officeDocument/2006/extended-properties" xmlns:vt="http://schemas.openxmlformats.org/officeDocument/2006/docPropsVTypes">
  <TotalTime>7853</TotalTime>
  <Words>4138</Words>
  <Application>Microsoft Office PowerPoint</Application>
  <PresentationFormat>Widescreen</PresentationFormat>
  <Paragraphs>281</Paragraphs>
  <Slides>42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CHUNG TÌNH HÌNH DỊCH BỆNH</vt:lpstr>
      <vt:lpstr>ĐÁNH GIÁ CHUNG TÌNH HÌNH DỊCH BỆNH</vt:lpstr>
      <vt:lpstr>MỘT SỐ BÀI HỌC KINH NGHIỆM</vt:lpstr>
      <vt:lpstr>BÀI HỌC KINH NGHIỆM</vt:lpstr>
      <vt:lpstr>BÀI HỌC KINH NGHIỆM</vt:lpstr>
      <vt:lpstr>BÀI HỌC KINH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HP</cp:lastModifiedBy>
  <cp:revision>210</cp:revision>
  <cp:lastPrinted>2020-02-09T15:01:33Z</cp:lastPrinted>
  <dcterms:created xsi:type="dcterms:W3CDTF">2020-02-09T11:01:07Z</dcterms:created>
  <dcterms:modified xsi:type="dcterms:W3CDTF">2023-08-02T08:29:39Z</dcterms:modified>
</cp:coreProperties>
</file>