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313" r:id="rId5"/>
    <p:sldId id="321" r:id="rId6"/>
    <p:sldId id="316" r:id="rId7"/>
    <p:sldId id="315" r:id="rId8"/>
    <p:sldId id="327" r:id="rId9"/>
    <p:sldId id="325" r:id="rId10"/>
    <p:sldId id="326" r:id="rId11"/>
    <p:sldId id="322" r:id="rId12"/>
    <p:sldId id="298" r:id="rId13"/>
    <p:sldId id="331" r:id="rId14"/>
    <p:sldId id="329" r:id="rId15"/>
    <p:sldId id="278" r:id="rId16"/>
  </p:sldIdLst>
  <p:sldSz cx="9144000" cy="5143500" type="screen16x9"/>
  <p:notesSz cx="6802438" cy="9934575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, Ha" initials="PH" lastIdx="2" clrIdx="0">
    <p:extLst>
      <p:ext uri="{19B8F6BF-5375-455C-9EA6-DF929625EA0E}">
        <p15:presenceInfo xmlns:p15="http://schemas.microsoft.com/office/powerpoint/2012/main" userId="S::Ha.Phan@ucsf.edu::38cefa8b-cae1-4516-b4be-c2f5bc7c65e1" providerId="AD"/>
      </p:ext>
    </p:extLst>
  </p:cmAuthor>
  <p:cmAuthor id="2" name="Ha Huy" initials="HH" lastIdx="2" clrIdx="1">
    <p:extLst>
      <p:ext uri="{19B8F6BF-5375-455C-9EA6-DF929625EA0E}">
        <p15:presenceInfo xmlns:p15="http://schemas.microsoft.com/office/powerpoint/2012/main" userId="cb751f9eee484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 autoAdjust="0"/>
    <p:restoredTop sz="95473" autoAdjust="0"/>
  </p:normalViewPr>
  <p:slideViewPr>
    <p:cSldViewPr snapToGrid="0">
      <p:cViewPr varScale="1">
        <p:scale>
          <a:sx n="167" d="100"/>
          <a:sy n="167" d="100"/>
        </p:scale>
        <p:origin x="48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3A84-DE6F-4CE8-912C-B49D48B7E703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4A27-9488-416C-ACEF-7041615CFA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7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90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2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9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6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8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37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1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0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0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3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78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14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6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5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C4A27-9488-416C-ACEF-7041615CFA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1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0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3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9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91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44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4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A4ED-B612-40EC-8E90-83F3009E230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5A18-D654-4759-B2EC-A7793F083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27221"/>
            <a:ext cx="9144000" cy="2673042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5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412069" y="2443991"/>
            <a:ext cx="8319861" cy="95407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NGHIÊN CỨU PHÁT TRIỂN XÉT NGHIỆM CHẨN ĐOÁN NHANH CHO MẠNG LƯỚI LAO</a:t>
            </a:r>
            <a:endParaRPr lang="zh-CN" altLang="en-US" sz="2800" b="1" dirty="0">
              <a:solidFill>
                <a:schemeClr val="bg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5ACCA0-2A4E-4548-86CF-183D3EA6B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9" y="737325"/>
            <a:ext cx="1116447" cy="1116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82A86-3F88-C84D-A60B-AE34A8BE2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B6D37-39B5-FB6D-8002-20E13CF92F38}"/>
              </a:ext>
            </a:extLst>
          </p:cNvPr>
          <p:cNvSpPr txBox="1"/>
          <p:nvPr/>
        </p:nvSpPr>
        <p:spPr>
          <a:xfrm>
            <a:off x="412069" y="3514840"/>
            <a:ext cx="8319861" cy="70785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vi-VN" altLang="zh-CN" sz="2000" b="1" dirty="0">
                <a:solidFill>
                  <a:schemeClr val="bg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Rapid Research in Diagnostics Development for TB Network study</a:t>
            </a:r>
          </a:p>
          <a:p>
            <a:pPr algn="ctr"/>
            <a:r>
              <a:rPr lang="vi-VN" altLang="zh-CN" sz="2000" b="1" dirty="0">
                <a:solidFill>
                  <a:srgbClr val="FFFF0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R2R2 TB Network </a:t>
            </a:r>
            <a:endParaRPr lang="zh-CN" altLang="en-US" sz="2000" b="1" dirty="0">
              <a:solidFill>
                <a:srgbClr val="FFFF00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40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952C-30CB-0548-BE94-0A9ED4D5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71" y="334606"/>
            <a:ext cx="7886700" cy="3679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XÉT NGHIỆM  LAO MỚI THỰC HIỆN Ở VN</a:t>
            </a:r>
            <a:endParaRPr lang="en-US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38400-B77A-0D44-BAA2-37E88FEDC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0" y="0"/>
            <a:ext cx="1067564" cy="518603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5E6FD81-61FF-1D40-8198-D81540E9A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34236"/>
              </p:ext>
            </p:extLst>
          </p:nvPr>
        </p:nvGraphicFramePr>
        <p:xfrm>
          <a:off x="359631" y="1463876"/>
          <a:ext cx="7801389" cy="276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50">
                  <a:extLst>
                    <a:ext uri="{9D8B030D-6E8A-4147-A177-3AD203B41FA5}">
                      <a16:colId xmlns:a16="http://schemas.microsoft.com/office/drawing/2014/main" val="1331859799"/>
                    </a:ext>
                  </a:extLst>
                </a:gridCol>
                <a:gridCol w="1016718">
                  <a:extLst>
                    <a:ext uri="{9D8B030D-6E8A-4147-A177-3AD203B41FA5}">
                      <a16:colId xmlns:a16="http://schemas.microsoft.com/office/drawing/2014/main" val="2468159409"/>
                    </a:ext>
                  </a:extLst>
                </a:gridCol>
                <a:gridCol w="2647721">
                  <a:extLst>
                    <a:ext uri="{9D8B030D-6E8A-4147-A177-3AD203B41FA5}">
                      <a16:colId xmlns:a16="http://schemas.microsoft.com/office/drawing/2014/main" val="14139484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9140445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97948579"/>
                    </a:ext>
                  </a:extLst>
                </a:gridCol>
              </a:tblGrid>
              <a:tr h="41813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GĐ XN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TÊN XN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BỆNH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NHÀ PHÁT TRIỂN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46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Xpert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Ultra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Bông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Phết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miệng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Bông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phết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miệng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UW/Cepheid, US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3107006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Truenate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MTB Plus/ Ultima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Bông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phết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miệng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Molbio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Diagnostics</a:t>
                      </a:r>
                      <a:r>
                        <a:rPr lang="en-VN" sz="1400" dirty="0">
                          <a:effectLst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76113179"/>
                  </a:ext>
                </a:extLst>
              </a:tr>
              <a:tr h="31754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DMN-Trehalose/3HC-Trehalose</a:t>
                      </a:r>
                      <a:r>
                        <a:rPr lang="en-US" sz="14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Đờm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OliLux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Biosciences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1108335"/>
                  </a:ext>
                </a:extLst>
              </a:tr>
              <a:tr h="32481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Next-generation urine LAM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Nước</a:t>
                      </a:r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tiểu</a:t>
                      </a:r>
                      <a:endParaRPr lang="en-US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Mologic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8336801"/>
                  </a:ext>
                </a:extLst>
              </a:tr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AveloCollect</a:t>
                      </a:r>
                      <a:r>
                        <a:rPr lang="en-US" sz="1400" b="1" i="0" dirty="0">
                          <a:effectLst/>
                        </a:rPr>
                        <a:t> 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Hơi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thở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Avelo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08944408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Actiphage</a:t>
                      </a:r>
                      <a:r>
                        <a:rPr lang="en-US" sz="14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Máu</a:t>
                      </a:r>
                      <a:endParaRPr lang="en-US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PBD Biotech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20555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Hoàn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thiện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SILVAMP TB LAM</a:t>
                      </a:r>
                      <a:r>
                        <a:rPr lang="en-US" sz="1400" b="1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Nước</a:t>
                      </a:r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tiểu</a:t>
                      </a:r>
                      <a:endParaRPr lang="en-US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Fujifilm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6643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D622644-5DC3-6831-9343-6C5BCA6A58E0}"/>
              </a:ext>
            </a:extLst>
          </p:cNvPr>
          <p:cNvSpPr txBox="1">
            <a:spLocks/>
          </p:cNvSpPr>
          <p:nvPr/>
        </p:nvSpPr>
        <p:spPr>
          <a:xfrm>
            <a:off x="359631" y="881900"/>
            <a:ext cx="1918749" cy="3679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E38400-B77A-0D44-BAA2-37E88FEDC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0" y="0"/>
            <a:ext cx="1067564" cy="5186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F145F5-6816-4E40-B4C4-0EEFCA7ABBC2}"/>
              </a:ext>
            </a:extLst>
          </p:cNvPr>
          <p:cNvSpPr/>
          <p:nvPr/>
        </p:nvSpPr>
        <p:spPr>
          <a:xfrm>
            <a:off x="435998" y="1139182"/>
            <a:ext cx="8272004" cy="167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XN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thường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quy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: 1) Gene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Xpert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Ultra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đờm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(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Ceipheid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), 2)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Nuôi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cấy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lỏng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MGIT (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đờm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) (BD), 3) Gene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Xpert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Ultra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khi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nuôi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cấy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MGIT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bị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ngoại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nhiễm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Tất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cả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kết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quả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XN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lao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mới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sẽ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không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cung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cấp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cho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BS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lâm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BN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không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xác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định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mắc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lao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xác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định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BN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mắc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lao hay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không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sẽ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căn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cứ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vào</a:t>
            </a:r>
            <a:r>
              <a:rPr lang="en-US" sz="1400" dirty="0">
                <a:solidFill>
                  <a:srgbClr val="0070C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kết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quả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XN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chuẩn</a:t>
            </a:r>
            <a:endParaRPr lang="en-US" sz="1400" dirty="0">
              <a:solidFill>
                <a:srgbClr val="FF0000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CCEDB0-5A9B-72BF-56B0-88530881E9C6}"/>
              </a:ext>
            </a:extLst>
          </p:cNvPr>
          <p:cNvSpPr txBox="1">
            <a:spLocks/>
          </p:cNvSpPr>
          <p:nvPr/>
        </p:nvSpPr>
        <p:spPr>
          <a:xfrm>
            <a:off x="507559" y="588308"/>
            <a:ext cx="7886700" cy="36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XÉT </a:t>
            </a:r>
            <a:r>
              <a:rPr lang="en-US" sz="2800" b="1"/>
              <a:t>NGHIỆM  LAO MỚI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8411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15257" y="8614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0028" y="44651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734259" y="335111"/>
            <a:ext cx="677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+mj-lt"/>
                <a:ea typeface="方正兰亭细黑_GBK" pitchFamily="2" charset="-122"/>
              </a:rPr>
              <a:t>TÓM TẮT MỘT SỐ KẾT QUẢ BAN ĐẦU</a:t>
            </a:r>
            <a:endParaRPr lang="zh-CN" altLang="en-US" sz="2400" b="1" spc="300" dirty="0">
              <a:latin typeface="+mj-lt"/>
              <a:ea typeface="方正兰亭细黑_GBK" pitchFamily="2" charset="-122"/>
            </a:endParaRPr>
          </a:p>
        </p:txBody>
      </p:sp>
      <p:cxnSp>
        <p:nvCxnSpPr>
          <p:cNvPr id="7" name="直接连接符 7"/>
          <p:cNvCxnSpPr/>
          <p:nvPr/>
        </p:nvCxnSpPr>
        <p:spPr>
          <a:xfrm>
            <a:off x="8482747" y="329122"/>
            <a:ext cx="1967" cy="47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C5627C3-7DBA-F840-88F6-6E87B19E4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4D416-67C2-6282-DA6E-4BCE9618AA76}"/>
              </a:ext>
            </a:extLst>
          </p:cNvPr>
          <p:cNvSpPr/>
          <p:nvPr/>
        </p:nvSpPr>
        <p:spPr>
          <a:xfrm>
            <a:off x="320028" y="972274"/>
            <a:ext cx="3528403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>
                <a:latin typeface="Helvetica" panose="020B0604020202030204" pitchFamily="34" charset="0"/>
                <a:ea typeface="微软雅黑" pitchFamily="34" charset="-122"/>
              </a:rPr>
              <a:t>Thu </a:t>
            </a:r>
            <a:r>
              <a:rPr lang="en-US" sz="1600" b="1" u="sng" dirty="0" err="1">
                <a:latin typeface="Helvetica" panose="020B0604020202030204" pitchFamily="34" charset="0"/>
                <a:ea typeface="微软雅黑" pitchFamily="34" charset="-122"/>
              </a:rPr>
              <a:t>nhận</a:t>
            </a:r>
            <a:endParaRPr lang="en-US" sz="1600" b="1" u="sng" dirty="0">
              <a:latin typeface="Helvetica" panose="020B0604020202030204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900,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thu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nhân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698 (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Đích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: 1050 NTG (6/2024) , 1500 (6/2025)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DC8D9-FE31-70DC-B141-314DD4D17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345" y="756398"/>
            <a:ext cx="4262241" cy="1899678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C2C4B46-14F5-A5B2-66B3-E1FC24464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12410"/>
              </p:ext>
            </p:extLst>
          </p:nvPr>
        </p:nvGraphicFramePr>
        <p:xfrm>
          <a:off x="36249996" y="14487853"/>
          <a:ext cx="4301656" cy="21341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5349">
                  <a:extLst>
                    <a:ext uri="{9D8B030D-6E8A-4147-A177-3AD203B41FA5}">
                      <a16:colId xmlns:a16="http://schemas.microsoft.com/office/drawing/2014/main" val="1024274638"/>
                    </a:ext>
                  </a:extLst>
                </a:gridCol>
                <a:gridCol w="1197576">
                  <a:extLst>
                    <a:ext uri="{9D8B030D-6E8A-4147-A177-3AD203B41FA5}">
                      <a16:colId xmlns:a16="http://schemas.microsoft.com/office/drawing/2014/main" val="3714802280"/>
                    </a:ext>
                  </a:extLst>
                </a:gridCol>
                <a:gridCol w="1238731">
                  <a:extLst>
                    <a:ext uri="{9D8B030D-6E8A-4147-A177-3AD203B41FA5}">
                      <a16:colId xmlns:a16="http://schemas.microsoft.com/office/drawing/2014/main" val="3559276257"/>
                    </a:ext>
                  </a:extLst>
                </a:gridCol>
              </a:tblGrid>
              <a:tr h="226658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(%, 95% CI)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(%, 95% CI)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89503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90.2 (86.5-93.1)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57.8 (54.8-60.7)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227351"/>
                  </a:ext>
                </a:extLst>
              </a:tr>
              <a:tr h="7739859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Philippines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Vietnam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India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 (81.0-93.7)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 (56.6-89.7)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94.4 (88.3-97.9)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92.6 (75.7-99.1)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 (81.6-97.2)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 (52.2-66.1)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69.9 (64.4-75.1)</a:t>
                      </a: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48.0 (40.4-55.7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54.3 (46.6-61.9)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51.0 (44.5-57.5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434594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89.2 (81.9-94.3)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55.7(51.5-59.9)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77975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 HIV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95.7 (85.5-99.5)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 (32.4-47.1)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290700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without HIV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89.2 (85.1-92.6)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 (58.2-64.6)</a:t>
                      </a: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587524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People with diabetes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87.1 (76.1-94.3)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63.2 (54.1-71.6)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817353"/>
                  </a:ext>
                </a:extLst>
              </a:tr>
              <a:tr h="255419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Blood collection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b="0" i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Venous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i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Capillary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89.9 (85.7-93.2)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91.2 (80.7-97.1)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59.5 (56.1-62.9)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 (44.0-57.3)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4881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FF0195C-FDD6-9E67-A0CC-EC0FD73F0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5" y="2907063"/>
            <a:ext cx="3945035" cy="1981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C7908-3F4A-13F9-F9F4-724C4B284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144" y="2907063"/>
            <a:ext cx="4455589" cy="1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15257" y="8614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0028" y="44651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734258" y="335111"/>
            <a:ext cx="758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latin typeface="+mj-lt"/>
                <a:ea typeface="方正兰亭细黑_GBK" pitchFamily="2" charset="-122"/>
              </a:rPr>
              <a:t>TÓM TẮT MỘT SỐ KẾT QUẢ BAN ĐẦU</a:t>
            </a:r>
            <a:endParaRPr lang="zh-CN" altLang="en-US" sz="2400" b="1" spc="300" dirty="0">
              <a:latin typeface="+mj-lt"/>
              <a:ea typeface="方正兰亭细黑_GBK" pitchFamily="2" charset="-122"/>
            </a:endParaRPr>
          </a:p>
        </p:txBody>
      </p:sp>
      <p:cxnSp>
        <p:nvCxnSpPr>
          <p:cNvPr id="7" name="直接连接符 7"/>
          <p:cNvCxnSpPr/>
          <p:nvPr/>
        </p:nvCxnSpPr>
        <p:spPr>
          <a:xfrm>
            <a:off x="8482747" y="329122"/>
            <a:ext cx="1967" cy="47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C5627C3-7DBA-F840-88F6-6E87B19E4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C2C4B46-14F5-A5B2-66B3-E1FC24464348}"/>
              </a:ext>
            </a:extLst>
          </p:cNvPr>
          <p:cNvGraphicFramePr>
            <a:graphicFrameLocks noGrp="1"/>
          </p:cNvGraphicFramePr>
          <p:nvPr/>
        </p:nvGraphicFramePr>
        <p:xfrm>
          <a:off x="36249996" y="14487853"/>
          <a:ext cx="4301656" cy="21341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5349">
                  <a:extLst>
                    <a:ext uri="{9D8B030D-6E8A-4147-A177-3AD203B41FA5}">
                      <a16:colId xmlns:a16="http://schemas.microsoft.com/office/drawing/2014/main" val="1024274638"/>
                    </a:ext>
                  </a:extLst>
                </a:gridCol>
                <a:gridCol w="1197576">
                  <a:extLst>
                    <a:ext uri="{9D8B030D-6E8A-4147-A177-3AD203B41FA5}">
                      <a16:colId xmlns:a16="http://schemas.microsoft.com/office/drawing/2014/main" val="3714802280"/>
                    </a:ext>
                  </a:extLst>
                </a:gridCol>
                <a:gridCol w="1238731">
                  <a:extLst>
                    <a:ext uri="{9D8B030D-6E8A-4147-A177-3AD203B41FA5}">
                      <a16:colId xmlns:a16="http://schemas.microsoft.com/office/drawing/2014/main" val="3559276257"/>
                    </a:ext>
                  </a:extLst>
                </a:gridCol>
              </a:tblGrid>
              <a:tr h="2266581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(%, 95% CI)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(%, 95% CI)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89503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90.2 (86.5-93.1)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57.8 (54.8-60.7)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227351"/>
                  </a:ext>
                </a:extLst>
              </a:tr>
              <a:tr h="7739859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Philippines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Vietnam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India</a:t>
                      </a:r>
                    </a:p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 (81.0-93.7)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 (56.6-89.7)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94.4 (88.3-97.9)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92.6 (75.7-99.1)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 (81.6-97.2)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 (52.2-66.1)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69.9 (64.4-75.1)</a:t>
                      </a:r>
                      <a:endParaRPr lang="en-US" sz="3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48.0 (40.4-55.7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54.3 (46.6-61.9)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51.0 (44.5-57.5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434594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</a:pP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89.2 (81.9-94.3)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55.7(51.5-59.9)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77975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 HIV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95.7 (85.5-99.5)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 (32.4-47.1)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290700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without HIV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89.2 (85.1-92.6)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 (58.2-64.6)</a:t>
                      </a: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587524"/>
                  </a:ext>
                </a:extLst>
              </a:tr>
              <a:tr h="10946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People with diabetes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87.1 (76.1-94.3)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63.2 (54.1-71.6)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817353"/>
                  </a:ext>
                </a:extLst>
              </a:tr>
              <a:tr h="255419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Blood collection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b="0" i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Venous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3200" i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Capillary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89.9 (85.7-93.2)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91.2 (80.7-97.1)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59.5 (56.1-62.9)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3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 (44.0-57.3)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48814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56ADFF9-FF6D-4220-5EAD-83CADBFED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60" y="1164098"/>
            <a:ext cx="7772400" cy="16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08549" y="1063593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0028" y="44651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734258" y="335111"/>
            <a:ext cx="758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MỘT SỐ XUẤT BẢN</a:t>
            </a:r>
            <a:endParaRPr lang="zh-CN" altLang="en-US" sz="2400" b="1" spc="300" dirty="0">
              <a:latin typeface="+mj-lt"/>
              <a:ea typeface="方正兰亭细黑_GBK" pitchFamily="2" charset="-122"/>
            </a:endParaRPr>
          </a:p>
        </p:txBody>
      </p:sp>
      <p:cxnSp>
        <p:nvCxnSpPr>
          <p:cNvPr id="7" name="直接连接符 7"/>
          <p:cNvCxnSpPr/>
          <p:nvPr/>
        </p:nvCxnSpPr>
        <p:spPr>
          <a:xfrm>
            <a:off x="8482747" y="329122"/>
            <a:ext cx="1967" cy="47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C5627C3-7DBA-F840-88F6-6E87B19E4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A4CB6-F871-A186-7E35-4C8E7F749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0" y="1149288"/>
            <a:ext cx="4102515" cy="1164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97691-B009-02DD-E4D1-40AA8E83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99" y="1179644"/>
            <a:ext cx="4379655" cy="928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ECC0E4-F658-65AF-62DC-64A3C7E6B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50" y="2571750"/>
            <a:ext cx="4509195" cy="869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205AB8-28DA-A4AB-C9B5-BF4F74417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50" y="3822058"/>
            <a:ext cx="4697406" cy="1101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E25872-F4D5-3485-F17A-FE8E88345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739" y="2332175"/>
            <a:ext cx="4102515" cy="9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47813" y="846409"/>
            <a:ext cx="3457718" cy="34280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椭圆 6"/>
          <p:cNvSpPr/>
          <p:nvPr/>
        </p:nvSpPr>
        <p:spPr>
          <a:xfrm>
            <a:off x="3334781" y="4407525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85522" y="71273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03406" y="304423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94339" y="211426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0410" y="406302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65190" y="47263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椭圆 20"/>
          <p:cNvSpPr/>
          <p:nvPr/>
        </p:nvSpPr>
        <p:spPr>
          <a:xfrm>
            <a:off x="5361055" y="98750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23528" y="3921754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80"/>
          <p:cNvSpPr txBox="1"/>
          <p:nvPr/>
        </p:nvSpPr>
        <p:spPr>
          <a:xfrm>
            <a:off x="1912364" y="2347351"/>
            <a:ext cx="3128613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Trân</a:t>
            </a:r>
            <a:r>
              <a:rPr lang="en-US" altLang="zh-C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 </a:t>
            </a:r>
            <a:r>
              <a:rPr lang="en-US" altLang="zh-CN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trọng</a:t>
            </a:r>
            <a:r>
              <a:rPr lang="en-US" altLang="zh-C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 </a:t>
            </a:r>
            <a:r>
              <a:rPr lang="en-US" altLang="zh-CN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cảm</a:t>
            </a:r>
            <a:r>
              <a:rPr lang="en-US" altLang="zh-C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 </a:t>
            </a:r>
            <a:r>
              <a:rPr lang="en-US" altLang="zh-CN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造字工房俊雅锐宋体验版常规体" pitchFamily="50" charset="-122"/>
              </a:rPr>
              <a:t>ơn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造字工房俊雅锐宋体验版常规体" pitchFamily="50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E74B43-1513-A144-9974-7EEA5E6E4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02" y="108538"/>
            <a:ext cx="1127278" cy="8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4.93827E-7 L 0.38871 0.84352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3.45679E-6 L 0.39375 -0.3379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2.34568E-6 L 0.20451 0.5842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3827E-6 L -0.52465 -0.50956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1.48148E-6 L 0.21701 -0.37068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4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88889E-6 -8.64198E-7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1.11111E-6 L -0.71736 -0.40555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6 -3.58025E-6 L 1.03489 -0.87345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-2.59259E-6 L -0.64115 -0.9496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9.87654E-7 L 1.66667E-6 -0.07222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-89125" y="0"/>
            <a:ext cx="2128342" cy="5143500"/>
          </a:xfrm>
          <a:custGeom>
            <a:avLst/>
            <a:gdLst>
              <a:gd name="connsiteX0" fmla="*/ 0 w 2837789"/>
              <a:gd name="connsiteY0" fmla="*/ 0 h 6858000"/>
              <a:gd name="connsiteX1" fmla="*/ 537934 w 2837789"/>
              <a:gd name="connsiteY1" fmla="*/ 0 h 6858000"/>
              <a:gd name="connsiteX2" fmla="*/ 704850 w 2837789"/>
              <a:gd name="connsiteY2" fmla="*/ 0 h 6858000"/>
              <a:gd name="connsiteX3" fmla="*/ 2837789 w 2837789"/>
              <a:gd name="connsiteY3" fmla="*/ 0 h 6858000"/>
              <a:gd name="connsiteX4" fmla="*/ 2837789 w 2837789"/>
              <a:gd name="connsiteY4" fmla="*/ 395378 h 6858000"/>
              <a:gd name="connsiteX5" fmla="*/ 2618085 w 2837789"/>
              <a:gd name="connsiteY5" fmla="*/ 417526 h 6858000"/>
              <a:gd name="connsiteX6" fmla="*/ 1747634 w 2837789"/>
              <a:gd name="connsiteY6" fmla="*/ 1485534 h 6858000"/>
              <a:gd name="connsiteX7" fmla="*/ 2618085 w 2837789"/>
              <a:gd name="connsiteY7" fmla="*/ 2553542 h 6858000"/>
              <a:gd name="connsiteX8" fmla="*/ 2837789 w 2837789"/>
              <a:gd name="connsiteY8" fmla="*/ 2575690 h 6858000"/>
              <a:gd name="connsiteX9" fmla="*/ 2837789 w 2837789"/>
              <a:gd name="connsiteY9" fmla="*/ 6858000 h 6858000"/>
              <a:gd name="connsiteX10" fmla="*/ 704850 w 2837789"/>
              <a:gd name="connsiteY10" fmla="*/ 6858000 h 6858000"/>
              <a:gd name="connsiteX11" fmla="*/ 537934 w 2837789"/>
              <a:gd name="connsiteY11" fmla="*/ 6858000 h 6858000"/>
              <a:gd name="connsiteX12" fmla="*/ 0 w 2837789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7789" h="6858000">
                <a:moveTo>
                  <a:pt x="0" y="0"/>
                </a:moveTo>
                <a:lnTo>
                  <a:pt x="537934" y="0"/>
                </a:lnTo>
                <a:lnTo>
                  <a:pt x="704850" y="0"/>
                </a:lnTo>
                <a:lnTo>
                  <a:pt x="2837789" y="0"/>
                </a:lnTo>
                <a:lnTo>
                  <a:pt x="2837789" y="395378"/>
                </a:lnTo>
                <a:lnTo>
                  <a:pt x="2618085" y="417526"/>
                </a:lnTo>
                <a:cubicBezTo>
                  <a:pt x="2121320" y="519179"/>
                  <a:pt x="1747634" y="958717"/>
                  <a:pt x="1747634" y="1485534"/>
                </a:cubicBezTo>
                <a:cubicBezTo>
                  <a:pt x="1747634" y="2012352"/>
                  <a:pt x="2121320" y="2451889"/>
                  <a:pt x="2618085" y="2553542"/>
                </a:cubicBezTo>
                <a:lnTo>
                  <a:pt x="2837789" y="2575690"/>
                </a:lnTo>
                <a:lnTo>
                  <a:pt x="2837789" y="6858000"/>
                </a:lnTo>
                <a:lnTo>
                  <a:pt x="704850" y="6858000"/>
                </a:lnTo>
                <a:lnTo>
                  <a:pt x="5379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3F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45002" y="219936"/>
            <a:ext cx="1788430" cy="1788430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1A3F6C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45502" y="2051726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762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" name="文本框 14"/>
          <p:cNvSpPr txBox="1"/>
          <p:nvPr/>
        </p:nvSpPr>
        <p:spPr>
          <a:xfrm>
            <a:off x="1207235" y="870891"/>
            <a:ext cx="557049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dirty="0">
                <a:latin typeface="Helvetica" panose="020B0604020202030204" pitchFamily="34" charset="0"/>
              </a:rPr>
              <a:t>NỘI DUNG BÀI TRÌNH BÀY</a:t>
            </a:r>
            <a:endParaRPr lang="zh-CN" altLang="en-US" sz="2800" dirty="0">
              <a:latin typeface="Helvetica" panose="020B0604020202030204" pitchFamily="34" charset="0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2784138" y="1983694"/>
            <a:ext cx="53838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1B3C5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1A3F6C"/>
                </a:solidFill>
              </a:rPr>
              <a:t>01</a:t>
            </a:r>
            <a:endParaRPr lang="zh-CN" altLang="en-US" dirty="0">
              <a:solidFill>
                <a:srgbClr val="1A3F6C"/>
              </a:solidFill>
            </a:endParaRPr>
          </a:p>
        </p:txBody>
      </p:sp>
      <p:sp>
        <p:nvSpPr>
          <p:cNvPr id="13" name="文本框 18"/>
          <p:cNvSpPr txBox="1"/>
          <p:nvPr/>
        </p:nvSpPr>
        <p:spPr>
          <a:xfrm>
            <a:off x="2784138" y="2677905"/>
            <a:ext cx="53838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1B3C5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1A3F6C"/>
                </a:solidFill>
              </a:rPr>
              <a:t>02</a:t>
            </a:r>
            <a:endParaRPr lang="zh-CN" altLang="en-US" dirty="0">
              <a:solidFill>
                <a:srgbClr val="1A3F6C"/>
              </a:solidFill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2784138" y="3372116"/>
            <a:ext cx="53838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1B3C5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1A3F6C"/>
                </a:solidFill>
              </a:rPr>
              <a:t>03</a:t>
            </a:r>
            <a:endParaRPr lang="zh-CN" altLang="en-US" dirty="0">
              <a:solidFill>
                <a:srgbClr val="1A3F6C"/>
              </a:solidFill>
            </a:endParaRPr>
          </a:p>
        </p:txBody>
      </p:sp>
      <p:sp>
        <p:nvSpPr>
          <p:cNvPr id="15" name="文本框 20"/>
          <p:cNvSpPr txBox="1"/>
          <p:nvPr/>
        </p:nvSpPr>
        <p:spPr>
          <a:xfrm>
            <a:off x="2784138" y="4012535"/>
            <a:ext cx="53838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1B3C5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rgbClr val="1A3F6C"/>
                </a:solidFill>
              </a:rPr>
              <a:t>04</a:t>
            </a:r>
            <a:endParaRPr lang="zh-CN" altLang="en-US" dirty="0">
              <a:solidFill>
                <a:srgbClr val="1A3F6C"/>
              </a:solidFill>
            </a:endParaRPr>
          </a:p>
        </p:txBody>
      </p:sp>
      <p:sp>
        <p:nvSpPr>
          <p:cNvPr id="16" name="文本框 21"/>
          <p:cNvSpPr txBox="1"/>
          <p:nvPr/>
        </p:nvSpPr>
        <p:spPr>
          <a:xfrm>
            <a:off x="3375248" y="2029818"/>
            <a:ext cx="293808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 err="1">
                <a:latin typeface="Helvetica" panose="020B0604020202030204" pitchFamily="34" charset="0"/>
              </a:rPr>
              <a:t>Đặt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vấn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đề</a:t>
            </a:r>
            <a:r>
              <a:rPr lang="en-US" altLang="zh-CN" sz="1800" b="1" dirty="0">
                <a:latin typeface="Helvetica" panose="020B0604020202030204" pitchFamily="34" charset="0"/>
              </a:rPr>
              <a:t>, </a:t>
            </a:r>
            <a:r>
              <a:rPr lang="en-US" altLang="zh-CN" sz="1800" b="1" dirty="0" err="1">
                <a:latin typeface="Helvetica" panose="020B0604020202030204" pitchFamily="34" charset="0"/>
              </a:rPr>
              <a:t>mục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tiêu</a:t>
            </a:r>
            <a:r>
              <a:rPr lang="en-US" altLang="zh-CN" sz="1800" b="1" dirty="0">
                <a:latin typeface="Helvetica" panose="020B0604020202030204" pitchFamily="34" charset="0"/>
              </a:rPr>
              <a:t> NC</a:t>
            </a:r>
          </a:p>
        </p:txBody>
      </p:sp>
      <p:sp>
        <p:nvSpPr>
          <p:cNvPr id="17" name="文本框 22"/>
          <p:cNvSpPr txBox="1"/>
          <p:nvPr/>
        </p:nvSpPr>
        <p:spPr>
          <a:xfrm>
            <a:off x="3375247" y="2723231"/>
            <a:ext cx="319788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 err="1">
                <a:latin typeface="Helvetica" panose="020B0604020202030204" pitchFamily="34" charset="0"/>
              </a:rPr>
              <a:t>Phương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pháp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nghiên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cứu</a:t>
            </a:r>
            <a:endParaRPr lang="en-US" altLang="zh-CN" sz="1800" b="1" dirty="0">
              <a:latin typeface="Helvetica" panose="020B0604020202030204" pitchFamily="34" charset="0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3375247" y="3418252"/>
            <a:ext cx="418254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>
                <a:latin typeface="Helvetica" panose="020B0604020202030204" pitchFamily="34" charset="0"/>
              </a:rPr>
              <a:t>XN </a:t>
            </a:r>
            <a:r>
              <a:rPr lang="en-US" altLang="zh-CN" sz="1800" b="1" dirty="0" err="1">
                <a:latin typeface="Helvetica" panose="020B0604020202030204" pitchFamily="34" charset="0"/>
              </a:rPr>
              <a:t>lao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mới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thực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hiện</a:t>
            </a:r>
            <a:endParaRPr lang="en-US" altLang="zh-CN" sz="1800" b="1" dirty="0">
              <a:latin typeface="Helvetica" panose="020B0604020202030204" pitchFamily="34" charset="0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3375248" y="4058671"/>
            <a:ext cx="551431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dirty="0" err="1">
                <a:latin typeface="Helvetica" panose="020B0604020202030204" pitchFamily="34" charset="0"/>
              </a:rPr>
              <a:t>Một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số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kết</a:t>
            </a:r>
            <a:r>
              <a:rPr lang="en-US" altLang="zh-CN" sz="1800" b="1" dirty="0">
                <a:latin typeface="Helvetica" panose="020B0604020202030204" pitchFamily="34" charset="0"/>
              </a:rPr>
              <a:t> </a:t>
            </a:r>
            <a:r>
              <a:rPr lang="en-US" altLang="zh-CN" sz="1800" b="1" dirty="0" err="1">
                <a:latin typeface="Helvetica" panose="020B0604020202030204" pitchFamily="34" charset="0"/>
              </a:rPr>
              <a:t>qủa</a:t>
            </a:r>
            <a:r>
              <a:rPr lang="en-US" altLang="zh-CN" sz="1800" b="1" dirty="0">
                <a:latin typeface="Helvetica" panose="020B0604020202030204" pitchFamily="34" charset="0"/>
              </a:rPr>
              <a:t> ban </a:t>
            </a:r>
            <a:r>
              <a:rPr lang="en-US" altLang="zh-CN" sz="1800" b="1" dirty="0" err="1">
                <a:latin typeface="Helvetica" panose="020B0604020202030204" pitchFamily="34" charset="0"/>
              </a:rPr>
              <a:t>đầu</a:t>
            </a:r>
            <a:endParaRPr lang="en-US" altLang="zh-CN" sz="1800" b="1" dirty="0">
              <a:latin typeface="Helvetica" panose="020B060402020203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906496" y="2463386"/>
            <a:ext cx="319788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906496" y="3156831"/>
            <a:ext cx="319788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906496" y="3847114"/>
            <a:ext cx="319788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906496" y="4487279"/>
            <a:ext cx="319788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906495" y="1479387"/>
            <a:ext cx="3642223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10EE86-8F3A-9645-8569-0DB30509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34180" y="10352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84268" y="53060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206717" y="35136"/>
            <a:ext cx="700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 dirty="0" err="1">
                <a:latin typeface="Helvetica" panose="020B0604020202030204" pitchFamily="34" charset="0"/>
                <a:ea typeface="方正兰亭细黑_GBK" pitchFamily="2" charset="-122"/>
              </a:rPr>
              <a:t>Đặt</a:t>
            </a:r>
            <a:r>
              <a:rPr lang="en-US" altLang="zh-CN" sz="28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800" spc="300" dirty="0" err="1">
                <a:latin typeface="Helvetica" panose="020B0604020202030204" pitchFamily="34" charset="0"/>
                <a:ea typeface="方正兰亭细黑_GBK" pitchFamily="2" charset="-122"/>
              </a:rPr>
              <a:t>vấn</a:t>
            </a:r>
            <a:r>
              <a:rPr lang="en-US" altLang="zh-CN" sz="28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800" spc="300" dirty="0" err="1">
                <a:latin typeface="Helvetica" panose="020B0604020202030204" pitchFamily="34" charset="0"/>
                <a:ea typeface="方正兰亭细黑_GBK" pitchFamily="2" charset="-122"/>
              </a:rPr>
              <a:t>đề</a:t>
            </a:r>
            <a:endParaRPr lang="zh-CN" altLang="en-US" sz="2800" spc="300" dirty="0">
              <a:latin typeface="Helvetica" panose="020B0604020202030204" pitchFamily="34" charset="0"/>
              <a:ea typeface="方正兰亭细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463516" y="437161"/>
            <a:ext cx="1967" cy="47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30028" y="999160"/>
            <a:ext cx="2754090" cy="4074508"/>
            <a:chOff x="828467" y="1333970"/>
            <a:chExt cx="2551321" cy="425745"/>
          </a:xfrm>
        </p:grpSpPr>
        <p:sp>
          <p:nvSpPr>
            <p:cNvPr id="13" name="圆角矩形 12"/>
            <p:cNvSpPr/>
            <p:nvPr/>
          </p:nvSpPr>
          <p:spPr>
            <a:xfrm>
              <a:off x="828467" y="1333970"/>
              <a:ext cx="2551321" cy="425745"/>
            </a:xfrm>
            <a:prstGeom prst="roundRect">
              <a:avLst>
                <a:gd name="adj" fmla="val 0"/>
              </a:avLst>
            </a:prstGeom>
            <a:solidFill>
              <a:srgbClr val="1A3F6C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26340" y="1352723"/>
              <a:ext cx="2386859" cy="36600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92019" y="910805"/>
            <a:ext cx="2712015" cy="4162863"/>
            <a:chOff x="1101514" y="1302984"/>
            <a:chExt cx="2551321" cy="473048"/>
          </a:xfrm>
        </p:grpSpPr>
        <p:sp>
          <p:nvSpPr>
            <p:cNvPr id="19" name="圆角矩形 18"/>
            <p:cNvSpPr/>
            <p:nvPr/>
          </p:nvSpPr>
          <p:spPr>
            <a:xfrm>
              <a:off x="1101514" y="1302984"/>
              <a:ext cx="2551321" cy="473048"/>
            </a:xfrm>
            <a:prstGeom prst="roundRect">
              <a:avLst>
                <a:gd name="adj" fmla="val 0"/>
              </a:avLst>
            </a:prstGeom>
            <a:solidFill>
              <a:srgbClr val="1A3F6C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192425" y="1321726"/>
              <a:ext cx="2386859" cy="42142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lvetica" panose="020B0604020202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30011" y="2819209"/>
            <a:ext cx="2000996" cy="2254459"/>
            <a:chOff x="2193191" y="1899415"/>
            <a:chExt cx="2421376" cy="2421376"/>
          </a:xfrm>
          <a:effectLst/>
        </p:grpSpPr>
        <p:sp>
          <p:nvSpPr>
            <p:cNvPr id="28" name="椭圆 27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1A3F6C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527037" y="2084984"/>
              <a:ext cx="2007633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srgbClr val="FFC000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Text Placeholder 12"/>
          <p:cNvSpPr txBox="1">
            <a:spLocks/>
          </p:cNvSpPr>
          <p:nvPr/>
        </p:nvSpPr>
        <p:spPr>
          <a:xfrm>
            <a:off x="538171" y="1139853"/>
            <a:ext cx="2458380" cy="3566486"/>
          </a:xfrm>
          <a:prstGeom prst="rect">
            <a:avLst/>
          </a:prstGeom>
        </p:spPr>
        <p:txBody>
          <a:bodyPr lIns="0" rIns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algn="just">
              <a:spcBef>
                <a:spcPts val="888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Phát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hiện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ca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bệnh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thụ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động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đã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bỏ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sót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35%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trường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hợp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lao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dương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tính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 algn="just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vi-VN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Phát hiện ca bệnh chủ động</a:t>
            </a:r>
          </a:p>
          <a:p>
            <a:pPr marL="287338" lvl="1" indent="-173038" algn="just">
              <a:spcBef>
                <a:spcPts val="888"/>
              </a:spcBef>
              <a:buFont typeface="Wingdings" pitchFamily="2" charset="2"/>
              <a:buChar char="ü"/>
            </a:pPr>
            <a:r>
              <a:rPr lang="vi-VN" altLang="zh-CN" sz="1400" b="1" i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Dựa vào TC – Ko hiệu quả. </a:t>
            </a:r>
          </a:p>
          <a:p>
            <a:pPr marL="287338" lvl="1" indent="-173038" algn="just">
              <a:spcBef>
                <a:spcPts val="888"/>
              </a:spcBef>
              <a:buFont typeface="Wingdings" pitchFamily="2" charset="2"/>
              <a:buChar char="ü"/>
            </a:pPr>
            <a:r>
              <a:rPr lang="vi-VN" altLang="zh-CN" sz="1400" b="1" i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Dựa vào XN Xpert - chi phí cao (chiếm 20-80% kinh phí đầu tư CTLQG), cần điều kiện (con người, vật chất)</a:t>
            </a:r>
          </a:p>
          <a:p>
            <a:pPr marL="171450" indent="-171450" algn="just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Nếu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XN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có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độ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nhạy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≥90% độ đặc hiệu ≥70% sẽ giảm 40-60% số BN có triệu chứng cần XN Xpert</a:t>
            </a:r>
          </a:p>
          <a:p>
            <a:pPr marL="171450" indent="-171450" algn="just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vi-VN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XN chẩn đoán dựa dấu ấn sinh học, giúp chuẩn đoán sớm, nhanh và rẻ </a:t>
            </a:r>
            <a:r>
              <a:rPr lang="vi-VN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Wingdings" pitchFamily="2" charset="2"/>
              </a:rPr>
              <a:t> tăng tỷ lệ phát hiện</a:t>
            </a:r>
            <a:r>
              <a:rPr lang="vi-VN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784268" y="3128899"/>
            <a:ext cx="2488169" cy="47834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zh-CN" sz="1200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 Placeholder 12"/>
          <p:cNvSpPr txBox="1">
            <a:spLocks/>
          </p:cNvSpPr>
          <p:nvPr/>
        </p:nvSpPr>
        <p:spPr>
          <a:xfrm>
            <a:off x="6302171" y="1135851"/>
            <a:ext cx="2491710" cy="363370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Dựa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trên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dấu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ấn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sinh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học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không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sử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dụng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đờm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Thực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hiện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tại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CSKCB ban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đầu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Sử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dụng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bệnh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phẩm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dễ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thập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XN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giản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giá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rẻ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, YT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tuyến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đầu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có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thể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thực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hiện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được</a:t>
            </a:r>
            <a:endParaRPr lang="en-US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XN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Sàng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lọc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: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nhạy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90%,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đặc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hiệu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70%</a:t>
            </a:r>
          </a:p>
          <a:p>
            <a:pPr marL="171450" indent="-171450" algn="l">
              <a:spcBef>
                <a:spcPts val="888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XN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Chẩn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đoán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: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nhạy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68%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với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soi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đờm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(-), 98%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soi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đờm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(+),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đặc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hiệu</a:t>
            </a:r>
            <a:r>
              <a:rPr lang="en-US" altLang="zh-CN" b="1" dirty="0">
                <a:solidFill>
                  <a:schemeClr val="tx1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98%</a:t>
            </a:r>
            <a:endParaRPr lang="en-GB" altLang="zh-CN" b="1" dirty="0">
              <a:solidFill>
                <a:schemeClr val="tx1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13916" y="3189130"/>
            <a:ext cx="1379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Cần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thiết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XN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sàng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lọc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chẩn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đoán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nhanh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chính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xác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,  chi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phí</a:t>
            </a:r>
            <a:r>
              <a:rPr lang="en-US" altLang="zh-CN" sz="1600" b="1" dirty="0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0070C0"/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rẻ</a:t>
            </a:r>
            <a:endParaRPr lang="zh-CN" altLang="en-US" sz="1600" b="1" dirty="0">
              <a:solidFill>
                <a:srgbClr val="0070C0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26">
            <a:extLst>
              <a:ext uri="{FF2B5EF4-FFF2-40B4-BE49-F238E27FC236}">
                <a16:creationId xmlns:a16="http://schemas.microsoft.com/office/drawing/2014/main" id="{24D3D870-3993-D042-B84F-02E074E03F15}"/>
              </a:ext>
            </a:extLst>
          </p:cNvPr>
          <p:cNvGrpSpPr/>
          <p:nvPr/>
        </p:nvGrpSpPr>
        <p:grpSpPr>
          <a:xfrm>
            <a:off x="4567920" y="876545"/>
            <a:ext cx="1642552" cy="2375535"/>
            <a:chOff x="2387413" y="1917038"/>
            <a:chExt cx="2421376" cy="2421376"/>
          </a:xfrm>
          <a:effectLst/>
        </p:grpSpPr>
        <p:sp>
          <p:nvSpPr>
            <p:cNvPr id="40" name="椭圆 27">
              <a:extLst>
                <a:ext uri="{FF2B5EF4-FFF2-40B4-BE49-F238E27FC236}">
                  <a16:creationId xmlns:a16="http://schemas.microsoft.com/office/drawing/2014/main" id="{F478FCDE-57A9-0349-9915-478F8A90C4B8}"/>
                </a:ext>
              </a:extLst>
            </p:cNvPr>
            <p:cNvSpPr/>
            <p:nvPr/>
          </p:nvSpPr>
          <p:spPr>
            <a:xfrm>
              <a:off x="2387413" y="1917038"/>
              <a:ext cx="2421376" cy="2421376"/>
            </a:xfrm>
            <a:prstGeom prst="ellipse">
              <a:avLst/>
            </a:prstGeom>
            <a:solidFill>
              <a:srgbClr val="1A3F6C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椭圆 28">
              <a:extLst>
                <a:ext uri="{FF2B5EF4-FFF2-40B4-BE49-F238E27FC236}">
                  <a16:creationId xmlns:a16="http://schemas.microsoft.com/office/drawing/2014/main" id="{F8EC2140-EC7F-1A40-BC66-5C075D9BBD35}"/>
                </a:ext>
              </a:extLst>
            </p:cNvPr>
            <p:cNvSpPr/>
            <p:nvPr/>
          </p:nvSpPr>
          <p:spPr>
            <a:xfrm>
              <a:off x="2507974" y="2131579"/>
              <a:ext cx="2181926" cy="2004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altLang="zh-CN" sz="1600" b="1" dirty="0">
                  <a:solidFill>
                    <a:srgbClr val="0070C0"/>
                  </a:solidFill>
                  <a:latin typeface="Helvetica" panose="020B0604020202030204" pitchFamily="34" charset="0"/>
                  <a:ea typeface="宋体" panose="02010600030101010101" pitchFamily="2" charset="-122"/>
                </a:rPr>
                <a:t>Hồ sơ sản phẩm đích (TTP) của WHO</a:t>
              </a:r>
              <a:endParaRPr lang="zh-CN" altLang="en-US" sz="1600" b="1" dirty="0">
                <a:solidFill>
                  <a:srgbClr val="0070C0"/>
                </a:solidFill>
                <a:latin typeface="Helvetica" panose="020B0604020202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4A0BB6-61D8-D542-BA57-851290A5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sp>
        <p:nvSpPr>
          <p:cNvPr id="2" name="文本框 11">
            <a:extLst>
              <a:ext uri="{FF2B5EF4-FFF2-40B4-BE49-F238E27FC236}">
                <a16:creationId xmlns:a16="http://schemas.microsoft.com/office/drawing/2014/main" id="{602F7626-5051-E2C3-661F-12D0AE04D8EF}"/>
              </a:ext>
            </a:extLst>
          </p:cNvPr>
          <p:cNvSpPr txBox="1"/>
          <p:nvPr/>
        </p:nvSpPr>
        <p:spPr>
          <a:xfrm>
            <a:off x="1343279" y="594435"/>
            <a:ext cx="647837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XN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chẩn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đoán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nhanh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,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chính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xác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, chi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phí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thấp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- 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cần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thiết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trong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phát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hiện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lao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chủ</a:t>
            </a:r>
            <a:r>
              <a:rPr lang="en-US" altLang="zh-CN" sz="1200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en-US" altLang="zh-CN" sz="12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động</a:t>
            </a:r>
            <a:endParaRPr lang="en-US" altLang="zh-CN" sz="12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8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43193" y="839467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55319" y="3287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142868" y="206330"/>
            <a:ext cx="733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Mục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tiêu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nghiên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cứu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endParaRPr lang="zh-CN" altLang="en-US" sz="2400" spc="300" dirty="0">
              <a:latin typeface="Helvetica" panose="020B0604020202030204" pitchFamily="34" charset="0"/>
              <a:ea typeface="方正兰亭细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31865" y="242192"/>
            <a:ext cx="2535" cy="379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2"/>
          <p:cNvSpPr txBox="1"/>
          <p:nvPr/>
        </p:nvSpPr>
        <p:spPr>
          <a:xfrm>
            <a:off x="1609597" y="1896447"/>
            <a:ext cx="6750750" cy="640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Nghiên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cứu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thí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điểm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đánh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giá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về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độ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chính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xác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khả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năng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sử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dụng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các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XN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lao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mới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đang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phát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triển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giai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đoạn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đầu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sau</a:t>
            </a:r>
            <a:endParaRPr lang="en-US" altLang="zh-CN" sz="1600" i="1" u="sng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559687" y="1991761"/>
            <a:ext cx="931366" cy="82288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543193" y="3055149"/>
            <a:ext cx="964354" cy="8313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2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542" y="2347994"/>
            <a:ext cx="72866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dirty="0" err="1">
                <a:latin typeface="Helvetica" panose="020B0604020202030204" pitchFamily="34" charset="0"/>
                <a:ea typeface="微软雅黑" pitchFamily="34" charset="-122"/>
              </a:rPr>
              <a:t>Nghiên</a:t>
            </a:r>
            <a:r>
              <a:rPr lang="en-US" sz="12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200" dirty="0" err="1">
                <a:latin typeface="Helvetica" panose="020B0604020202030204" pitchFamily="34" charset="0"/>
                <a:ea typeface="微软雅黑" pitchFamily="34" charset="-122"/>
              </a:rPr>
              <a:t>cứu</a:t>
            </a:r>
            <a:endParaRPr lang="zh-CN" altLang="en-US" sz="12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16951" y="3170876"/>
            <a:ext cx="230951" cy="229729"/>
            <a:chOff x="3856417" y="4248125"/>
            <a:chExt cx="409860" cy="407692"/>
          </a:xfrm>
          <a:solidFill>
            <a:srgbClr val="1A3F6C"/>
          </a:solidFill>
        </p:grpSpPr>
        <p:sp>
          <p:nvSpPr>
            <p:cNvPr id="23" name="Freeform 187"/>
            <p:cNvSpPr>
              <a:spLocks/>
            </p:cNvSpPr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188"/>
            <p:cNvSpPr>
              <a:spLocks/>
            </p:cNvSpPr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8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9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0955" y="2060582"/>
            <a:ext cx="273108" cy="313433"/>
            <a:chOff x="2733098" y="4187405"/>
            <a:chExt cx="484675" cy="556238"/>
          </a:xfrm>
          <a:solidFill>
            <a:srgbClr val="1A3F6C"/>
          </a:solidFill>
        </p:grpSpPr>
        <p:sp>
          <p:nvSpPr>
            <p:cNvPr id="3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7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8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9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0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1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2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3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4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5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70" name="矩形 18"/>
          <p:cNvSpPr/>
          <p:nvPr/>
        </p:nvSpPr>
        <p:spPr>
          <a:xfrm>
            <a:off x="668371" y="3470846"/>
            <a:ext cx="72866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dirty="0" err="1">
                <a:latin typeface="Helvetica" panose="020B0604020202030204" pitchFamily="34" charset="0"/>
                <a:ea typeface="微软雅黑" pitchFamily="34" charset="-122"/>
              </a:rPr>
              <a:t>Đánh</a:t>
            </a:r>
            <a:r>
              <a:rPr lang="en-US" sz="12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200" dirty="0" err="1">
                <a:latin typeface="Helvetica" panose="020B0604020202030204" pitchFamily="34" charset="0"/>
                <a:ea typeface="微软雅黑" pitchFamily="34" charset="-122"/>
              </a:rPr>
              <a:t>giá</a:t>
            </a:r>
            <a:endParaRPr lang="zh-CN" altLang="en-US" sz="12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69" name="TextBox 42">
            <a:extLst>
              <a:ext uri="{FF2B5EF4-FFF2-40B4-BE49-F238E27FC236}">
                <a16:creationId xmlns:a16="http://schemas.microsoft.com/office/drawing/2014/main" id="{36661C1A-90D4-EF49-B56B-2000EC341763}"/>
              </a:ext>
            </a:extLst>
          </p:cNvPr>
          <p:cNvSpPr txBox="1"/>
          <p:nvPr/>
        </p:nvSpPr>
        <p:spPr>
          <a:xfrm>
            <a:off x="1574871" y="2983528"/>
            <a:ext cx="6750750" cy="97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Đánh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giá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quy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mô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lớn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về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độ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chính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xác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khả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năng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sử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dụng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xét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nghiệm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lao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mới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đã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hoàn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thiện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về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phát</a:t>
            </a:r>
            <a:r>
              <a:rPr lang="en-US" sz="1600" i="1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i="1" u="sng" dirty="0" err="1">
                <a:latin typeface="Helvetica" panose="020B0604020202030204" pitchFamily="34" charset="0"/>
                <a:ea typeface="微软雅黑" pitchFamily="34" charset="-122"/>
              </a:rPr>
              <a:t>triển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ADA4E63-AF02-3A42-B60A-FB8EC59C3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97A6FA-CC70-FA85-3C09-2D01273B9647}"/>
              </a:ext>
            </a:extLst>
          </p:cNvPr>
          <p:cNvSpPr/>
          <p:nvPr/>
        </p:nvSpPr>
        <p:spPr>
          <a:xfrm>
            <a:off x="350031" y="1075570"/>
            <a:ext cx="827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u="sng" dirty="0" err="1">
                <a:latin typeface="Helvetica" panose="020B0604020202030204" pitchFamily="34" charset="0"/>
                <a:ea typeface="微软雅黑" pitchFamily="34" charset="-122"/>
              </a:rPr>
              <a:t>Mục</a:t>
            </a:r>
            <a:r>
              <a:rPr lang="en-US" sz="1600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u="sng" dirty="0" err="1">
                <a:latin typeface="Helvetica" panose="020B0604020202030204" pitchFamily="34" charset="0"/>
                <a:ea typeface="微软雅黑" pitchFamily="34" charset="-122"/>
              </a:rPr>
              <a:t>tiêu</a:t>
            </a:r>
            <a:r>
              <a:rPr lang="en-US" sz="1600" u="sng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u="sng" dirty="0" err="1">
                <a:latin typeface="Helvetica" panose="020B0604020202030204" pitchFamily="34" charset="0"/>
                <a:ea typeface="微软雅黑" pitchFamily="34" charset="-122"/>
              </a:rPr>
              <a:t>chung</a:t>
            </a:r>
            <a:r>
              <a:rPr lang="en-US" sz="1600" dirty="0"/>
              <a:t>: 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Đánh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giá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độ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nhậy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đặc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hiệu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các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xét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nghiệm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lao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mới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(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) so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với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tiêu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chuẩn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: Gene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Xpert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MTB/RIF Ultra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và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nuôi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cấy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dirty="0" err="1">
                <a:latin typeface="Helvetica" panose="020B0604020202030204" pitchFamily="34" charset="0"/>
                <a:ea typeface="微软雅黑" pitchFamily="34" charset="-122"/>
              </a:rPr>
              <a:t>đờm</a:t>
            </a:r>
            <a:r>
              <a:rPr lang="en-US" sz="1600" dirty="0">
                <a:latin typeface="Helvetica" panose="020B0604020202030204" pitchFamily="34" charset="0"/>
                <a:ea typeface="微软雅黑" pitchFamily="34" charset="-122"/>
              </a:rPr>
              <a:t> (MGIT)  </a:t>
            </a:r>
          </a:p>
        </p:txBody>
      </p:sp>
    </p:spTree>
    <p:extLst>
      <p:ext uri="{BB962C8B-B14F-4D97-AF65-F5344CB8AC3E}">
        <p14:creationId xmlns:p14="http://schemas.microsoft.com/office/powerpoint/2010/main" val="456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5984957" y="3419282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Thời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gian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endParaRPr lang="zh-CN" altLang="en-US" sz="1600" b="1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469844" y="3455328"/>
            <a:ext cx="957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Cỡ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mẫu</a:t>
            </a:r>
            <a:endParaRPr lang="zh-CN" altLang="en-US" sz="1600" b="1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13" name="椭圆 34"/>
          <p:cNvSpPr/>
          <p:nvPr/>
        </p:nvSpPr>
        <p:spPr>
          <a:xfrm rot="16200000" flipV="1">
            <a:off x="4835109" y="2829001"/>
            <a:ext cx="892067" cy="1163557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Helvetica" panose="020B0604020202030204" pitchFamily="34" charset="0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2733369" y="3055186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Helvetica" panose="020B0604020202030204" pitchFamily="34" charset="0"/>
                <a:ea typeface="微软雅黑" pitchFamily="34" charset="-122"/>
              </a:endParaRPr>
            </a:p>
          </p:txBody>
        </p:sp>
        <p:sp>
          <p:nvSpPr>
            <p:cNvPr id="2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Helvetica" panose="020B0604020202030204" pitchFamily="34" charset="0"/>
                <a:ea typeface="微软雅黑" pitchFamily="34" charset="-122"/>
              </a:endParaRPr>
            </a:p>
          </p:txBody>
        </p:sp>
      </p:grpSp>
      <p:sp>
        <p:nvSpPr>
          <p:cNvPr id="22" name="TextBox 14"/>
          <p:cNvSpPr txBox="1"/>
          <p:nvPr/>
        </p:nvSpPr>
        <p:spPr>
          <a:xfrm>
            <a:off x="5459718" y="3793882"/>
            <a:ext cx="240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2021 – 2025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-97577" y="3819908"/>
            <a:ext cx="2725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1500 NTG/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năm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</a:p>
          <a:p>
            <a:pPr algn="r">
              <a:defRPr/>
            </a:pP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5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điểm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NC: 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Uganda, Nam Phi,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Ấn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độ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,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Philippin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, (Georgia)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và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Việt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nam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Helvetica" panose="020B0604020202030204" pitchFamily="34" charset="0"/>
                <a:ea typeface="微软雅黑" pitchFamily="34" charset="-122"/>
              </a:rPr>
              <a:t>(1500)</a:t>
            </a:r>
          </a:p>
          <a:p>
            <a:pPr algn="r">
              <a:defRPr/>
            </a:pPr>
            <a:endParaRPr lang="en-US" altLang="zh-CN" sz="16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1293234" y="1339011"/>
            <a:ext cx="1313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Thiết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kế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NC</a:t>
            </a:r>
            <a:endParaRPr lang="zh-CN" altLang="en-US" sz="1600" b="1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5952955" y="1742352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Địa</a:t>
            </a:r>
            <a:r>
              <a:rPr lang="en-US" altLang="zh-CN" sz="16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b="1" dirty="0" err="1">
                <a:latin typeface="Helvetica" panose="020B0604020202030204" pitchFamily="34" charset="0"/>
                <a:ea typeface="微软雅黑" pitchFamily="34" charset="-122"/>
              </a:rPr>
              <a:t>điểm</a:t>
            </a:r>
            <a:endParaRPr lang="zh-CN" altLang="en-US" sz="1600" b="1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27" name="椭圆 34"/>
          <p:cNvSpPr/>
          <p:nvPr/>
        </p:nvSpPr>
        <p:spPr>
          <a:xfrm rot="5400000">
            <a:off x="4670093" y="1292982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Helvetica" panose="020B0604020202030204" pitchFamily="34" charset="0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6200000">
            <a:off x="2795795" y="99515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Helvetica" panose="020B0604020202030204" pitchFamily="34" charset="0"/>
                <a:ea typeface="微软雅黑" pitchFamily="34" charset="-122"/>
              </a:endParaRPr>
            </a:p>
          </p:txBody>
        </p:sp>
        <p:sp>
          <p:nvSpPr>
            <p:cNvPr id="3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Helvetica" panose="020B0604020202030204" pitchFamily="34" charset="0"/>
                <a:ea typeface="微软雅黑" pitchFamily="34" charset="-122"/>
              </a:endParaRPr>
            </a:p>
          </p:txBody>
        </p:sp>
      </p:grpSp>
      <p:sp>
        <p:nvSpPr>
          <p:cNvPr id="31" name="TextBox 23"/>
          <p:cNvSpPr txBox="1"/>
          <p:nvPr/>
        </p:nvSpPr>
        <p:spPr>
          <a:xfrm>
            <a:off x="5984957" y="2074057"/>
            <a:ext cx="280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altLang="zh-CN" sz="1600" dirty="0">
                <a:latin typeface="Helvetica" panose="020B0604020202030204" pitchFamily="34" charset="0"/>
                <a:ea typeface="微软雅黑" pitchFamily="34" charset="-122"/>
              </a:rPr>
              <a:t>BVPHN, BVPTƯ</a:t>
            </a:r>
            <a:endParaRPr lang="en-US" altLang="zh-CN" sz="16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239265" y="1653153"/>
            <a:ext cx="240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Nghiên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cứu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cắt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ngang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,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tại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6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quốc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gia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,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có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theo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dõi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để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anose="020B0604020202030204" pitchFamily="34" charset="0"/>
                <a:ea typeface="微软雅黑" pitchFamily="34" charset="-122"/>
              </a:rPr>
              <a:t>c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hẩn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đoán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xác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định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/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loại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trừ</a:t>
            </a:r>
            <a:endParaRPr lang="en-US" altLang="zh-CN" sz="1600" dirty="0">
              <a:latin typeface="Helvetica" pitchFamily="2" charset="0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*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Đánh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giá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khả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năng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sử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dụng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XN </a:t>
            </a:r>
            <a:r>
              <a:rPr lang="en-US" altLang="zh-CN" sz="1600" dirty="0" err="1">
                <a:latin typeface="Helvetica" pitchFamily="2" charset="0"/>
                <a:ea typeface="微软雅黑" pitchFamily="34" charset="-122"/>
              </a:rPr>
              <a:t>mới</a:t>
            </a:r>
            <a:r>
              <a:rPr lang="en-US" altLang="zh-CN" sz="16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600" dirty="0">
                <a:latin typeface="Helvetica" panose="020B0604020202030204" pitchFamily="34" charset="0"/>
                <a:ea typeface="微软雅黑" pitchFamily="34" charset="-122"/>
              </a:rPr>
              <a:t> </a:t>
            </a:r>
          </a:p>
        </p:txBody>
      </p:sp>
      <p:sp>
        <p:nvSpPr>
          <p:cNvPr id="33" name="KSO_Shape"/>
          <p:cNvSpPr>
            <a:spLocks/>
          </p:cNvSpPr>
          <p:nvPr/>
        </p:nvSpPr>
        <p:spPr bwMode="auto">
          <a:xfrm>
            <a:off x="3106888" y="1305903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1A3F6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34" name="KSO_Shape"/>
          <p:cNvSpPr>
            <a:spLocks/>
          </p:cNvSpPr>
          <p:nvPr/>
        </p:nvSpPr>
        <p:spPr bwMode="auto">
          <a:xfrm>
            <a:off x="4938964" y="3151275"/>
            <a:ext cx="520754" cy="521623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3022845" y="3411080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1A3F6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>
            <a:off x="4699364" y="1688001"/>
            <a:ext cx="597147" cy="41004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cxnSp>
        <p:nvCxnSpPr>
          <p:cNvPr id="39" name="直接连接符 3"/>
          <p:cNvCxnSpPr/>
          <p:nvPr/>
        </p:nvCxnSpPr>
        <p:spPr>
          <a:xfrm>
            <a:off x="508549" y="1063593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>
          <a:xfrm>
            <a:off x="393993" y="53060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41" name="TextBox 34"/>
          <p:cNvSpPr txBox="1"/>
          <p:nvPr/>
        </p:nvSpPr>
        <p:spPr>
          <a:xfrm>
            <a:off x="752246" y="437161"/>
            <a:ext cx="758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Phương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pháp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nghiên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cứu</a:t>
            </a:r>
            <a:endParaRPr lang="zh-CN" altLang="en-US" sz="2400" spc="300" dirty="0">
              <a:latin typeface="Helvetica" panose="020B0604020202030204" pitchFamily="34" charset="0"/>
              <a:ea typeface="方正兰亭细黑_GBK" pitchFamily="2" charset="-122"/>
            </a:endParaRPr>
          </a:p>
        </p:txBody>
      </p:sp>
      <p:cxnSp>
        <p:nvCxnSpPr>
          <p:cNvPr id="42" name="直接连接符 7"/>
          <p:cNvCxnSpPr/>
          <p:nvPr/>
        </p:nvCxnSpPr>
        <p:spPr>
          <a:xfrm>
            <a:off x="8463516" y="437161"/>
            <a:ext cx="1967" cy="47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CD15DAF-EAB8-9F4C-AD6F-479FC518D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43193" y="839467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55319" y="3287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142868" y="206330"/>
            <a:ext cx="733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Tiêu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chuẩn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lựa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chọn</a:t>
            </a:r>
            <a:endParaRPr lang="zh-CN" altLang="en-US" sz="2400" spc="300" dirty="0">
              <a:latin typeface="Helvetica" panose="020B0604020202030204" pitchFamily="34" charset="0"/>
              <a:ea typeface="方正兰亭细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31865" y="242192"/>
            <a:ext cx="2535" cy="379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/>
          </p:cNvSpPr>
          <p:nvPr/>
        </p:nvSpPr>
        <p:spPr bwMode="auto">
          <a:xfrm>
            <a:off x="381000" y="1049594"/>
            <a:ext cx="1371600" cy="10173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304800" y="2523786"/>
            <a:ext cx="1447800" cy="92426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2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Helvetica" panose="020B0604020202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1607" y="1546914"/>
            <a:ext cx="1077340" cy="315471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Thu </a:t>
            </a:r>
            <a:r>
              <a:rPr lang="en-US" sz="1600" b="1" u="sng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Nhận</a:t>
            </a:r>
            <a:endParaRPr lang="zh-CN" altLang="en-US" sz="1600" b="1" u="sng" dirty="0">
              <a:solidFill>
                <a:schemeClr val="bg1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94304" y="2644099"/>
            <a:ext cx="230951" cy="229729"/>
            <a:chOff x="3856417" y="4248125"/>
            <a:chExt cx="409860" cy="407692"/>
          </a:xfrm>
          <a:solidFill>
            <a:srgbClr val="1A3F6C"/>
          </a:solidFill>
        </p:grpSpPr>
        <p:sp>
          <p:nvSpPr>
            <p:cNvPr id="23" name="Freeform 187"/>
            <p:cNvSpPr>
              <a:spLocks/>
            </p:cNvSpPr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188"/>
            <p:cNvSpPr>
              <a:spLocks/>
            </p:cNvSpPr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8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9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2552" y="1071011"/>
            <a:ext cx="273108" cy="313433"/>
            <a:chOff x="2733098" y="4187405"/>
            <a:chExt cx="484675" cy="556238"/>
          </a:xfrm>
          <a:solidFill>
            <a:srgbClr val="1A3F6C"/>
          </a:solidFill>
        </p:grpSpPr>
        <p:sp>
          <p:nvSpPr>
            <p:cNvPr id="3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7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8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9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0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1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2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3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4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5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70" name="矩形 18"/>
          <p:cNvSpPr/>
          <p:nvPr/>
        </p:nvSpPr>
        <p:spPr>
          <a:xfrm>
            <a:off x="521607" y="2891547"/>
            <a:ext cx="960743" cy="315471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u="sng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Loại</a:t>
            </a:r>
            <a:r>
              <a:rPr lang="en-US" sz="1600" b="1" u="sng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trừ</a:t>
            </a:r>
            <a:endParaRPr lang="zh-CN" altLang="en-US" sz="1600" b="1" u="sng" dirty="0">
              <a:solidFill>
                <a:schemeClr val="bg1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6995A8B0-8F32-3842-B40C-758629637A93}"/>
              </a:ext>
            </a:extLst>
          </p:cNvPr>
          <p:cNvSpPr txBox="1"/>
          <p:nvPr/>
        </p:nvSpPr>
        <p:spPr>
          <a:xfrm>
            <a:off x="1833917" y="1032867"/>
            <a:ext cx="6407531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latin typeface="Abadi MT Condensed Light" panose="020B0306030101010103" pitchFamily="34" charset="77"/>
                <a:ea typeface="微软雅黑" pitchFamily="34" charset="-122"/>
              </a:rPr>
              <a:t>-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Bệnh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nhân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ngoại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trú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, </a:t>
            </a:r>
          </a:p>
          <a:p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-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Tuổi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≥ 18</a:t>
            </a:r>
          </a:p>
          <a:p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- Ho ≥ 2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tuần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HOẶC 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các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nguy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cơ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nhiễm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lao:   * HIV (+)</a:t>
            </a:r>
          </a:p>
          <a:p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                                                                          *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Tiểu</a:t>
            </a:r>
            <a:r>
              <a:rPr lang="en-US" altLang="zh-CN" sz="1800" dirty="0"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latin typeface="Helvetica" pitchFamily="2" charset="0"/>
                <a:ea typeface="微软雅黑" pitchFamily="34" charset="-122"/>
              </a:rPr>
              <a:t>đường</a:t>
            </a:r>
            <a:endParaRPr lang="en-US" altLang="zh-CN" sz="1800" dirty="0">
              <a:latin typeface="Helvetica" pitchFamily="2" charset="0"/>
              <a:ea typeface="微软雅黑" pitchFamily="34" charset="-122"/>
            </a:endParaRP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582642EF-9337-9A47-942E-FF20100692E3}"/>
              </a:ext>
            </a:extLst>
          </p:cNvPr>
          <p:cNvSpPr txBox="1"/>
          <p:nvPr/>
        </p:nvSpPr>
        <p:spPr>
          <a:xfrm>
            <a:off x="1833916" y="2229939"/>
            <a:ext cx="7183670" cy="2204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0" indent="-63500">
              <a:lnSpc>
                <a:spcPts val="2900"/>
              </a:lnSpc>
              <a:buFontTx/>
              <a:buChar char="-"/>
            </a:pPr>
            <a:r>
              <a:rPr lang="en-US" altLang="zh-CN" sz="2000" dirty="0">
                <a:latin typeface="Abadi MT Condensed Light" panose="020B0306030101010103" pitchFamily="34" charset="77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Hoàn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thành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điều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trị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lao (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tiềm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ẩn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/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hoạt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động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) 12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tháng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qua</a:t>
            </a:r>
          </a:p>
          <a:p>
            <a:pPr marL="63500" indent="-63500">
              <a:lnSpc>
                <a:spcPts val="2900"/>
              </a:lnSpc>
              <a:buFontTx/>
              <a:buChar char="-"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Dùng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bất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kỳ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thuốc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kháng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trực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khuẩn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(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gồm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FQs) 2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tuần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qua</a:t>
            </a:r>
          </a:p>
          <a:p>
            <a:pPr marL="63500" indent="-63500">
              <a:lnSpc>
                <a:spcPts val="2900"/>
              </a:lnSpc>
              <a:buFontTx/>
              <a:buChar char="-"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Cách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điểm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NC &gt;20km/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Không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muốn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tái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khám</a:t>
            </a:r>
            <a:endParaRPr lang="en-US" altLang="zh-CN" sz="1800" dirty="0">
              <a:solidFill>
                <a:schemeClr val="accent6">
                  <a:lumMod val="75000"/>
                </a:schemeClr>
              </a:solidFill>
              <a:latin typeface="Helvetica" pitchFamily="2" charset="0"/>
              <a:ea typeface="微软雅黑" pitchFamily="34" charset="-122"/>
            </a:endParaRPr>
          </a:p>
          <a:p>
            <a:pPr marL="173038" indent="-173038">
              <a:lnSpc>
                <a:spcPts val="29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Không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muốn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tham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gia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,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không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thể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hoặc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không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cung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cấp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phiếu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chấp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thuận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tham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gia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NC</a:t>
            </a:r>
          </a:p>
          <a:p>
            <a:pPr marL="173038" indent="-173038">
              <a:lnSpc>
                <a:spcPts val="29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Không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thể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cung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cấp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ít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nhất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2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mẫu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đờm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(3ml/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mẫu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) ở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ngày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thu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微软雅黑" pitchFamily="34" charset="-122"/>
              </a:rPr>
              <a:t>nhận</a:t>
            </a:r>
            <a:endParaRPr lang="en-US" altLang="zh-CN" sz="2000" dirty="0">
              <a:latin typeface="Abadi MT Condensed Light" panose="020B0306030101010103" pitchFamily="34" charset="77"/>
              <a:ea typeface="微软雅黑" pitchFamily="34" charset="-122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0762EAC-E3D4-544E-9AA7-3BF4EB760652}"/>
              </a:ext>
            </a:extLst>
          </p:cNvPr>
          <p:cNvSpPr/>
          <p:nvPr/>
        </p:nvSpPr>
        <p:spPr>
          <a:xfrm>
            <a:off x="6457150" y="1444869"/>
            <a:ext cx="158619" cy="761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19C753-093B-5944-BFCF-57712CFDB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cxnSpLocks/>
          </p:cNvCxnSpPr>
          <p:nvPr/>
        </p:nvCxnSpPr>
        <p:spPr>
          <a:xfrm>
            <a:off x="219456" y="646916"/>
            <a:ext cx="8381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59032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687122" y="136891"/>
            <a:ext cx="742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Sàng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lọc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,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thu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nhận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và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theo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dõi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bệnh</a:t>
            </a:r>
            <a:r>
              <a:rPr lang="en-US" altLang="zh-CN" sz="2400" spc="300" dirty="0">
                <a:latin typeface="Helvetica" panose="020B060402020203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Helvetica" panose="020B0604020202030204" pitchFamily="34" charset="0"/>
                <a:ea typeface="方正兰亭细黑_GBK" pitchFamily="2" charset="-122"/>
              </a:rPr>
              <a:t>nhân</a:t>
            </a:r>
            <a:endParaRPr lang="zh-CN" altLang="en-US" sz="2400" spc="300" dirty="0">
              <a:latin typeface="Helvetica" panose="020B0604020202030204" pitchFamily="34" charset="0"/>
              <a:ea typeface="方正兰亭细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31865" y="242192"/>
            <a:ext cx="2535" cy="379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DF9EF591-38AA-4446-ADC4-2977051F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82" y="21807"/>
            <a:ext cx="1067564" cy="7696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6420" y="992930"/>
            <a:ext cx="72866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dirty="0">
                <a:latin typeface="Helvetica" panose="020B0604020202030204" pitchFamily="34" charset="0"/>
                <a:ea typeface="微软雅黑" pitchFamily="34" charset="-122"/>
              </a:rPr>
              <a:t>Ban </a:t>
            </a:r>
            <a:r>
              <a:rPr lang="en-US" sz="1200" dirty="0" err="1">
                <a:latin typeface="Helvetica" panose="020B0604020202030204" pitchFamily="34" charset="0"/>
                <a:ea typeface="微软雅黑" pitchFamily="34" charset="-122"/>
              </a:rPr>
              <a:t>đầu</a:t>
            </a:r>
            <a:endParaRPr lang="zh-CN" altLang="en-US" sz="1200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78" name="矩形 18">
            <a:extLst>
              <a:ext uri="{FF2B5EF4-FFF2-40B4-BE49-F238E27FC236}">
                <a16:creationId xmlns:a16="http://schemas.microsoft.com/office/drawing/2014/main" id="{37B4B1B9-7953-DE40-AEBF-9D61C46A4C4D}"/>
              </a:ext>
            </a:extLst>
          </p:cNvPr>
          <p:cNvSpPr/>
          <p:nvPr/>
        </p:nvSpPr>
        <p:spPr>
          <a:xfrm>
            <a:off x="2831652" y="715880"/>
            <a:ext cx="3156957" cy="500137"/>
          </a:xfrm>
          <a:prstGeom prst="rect">
            <a:avLst/>
          </a:prstGeom>
          <a:solidFill>
            <a:srgbClr val="00B050"/>
          </a:solidFill>
          <a:ln>
            <a:solidFill>
              <a:srgbClr val="1A3F6C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Tư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vấn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thu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nhân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BN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đủ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tiêu</a:t>
            </a:r>
            <a:r>
              <a:rPr lang="en-US" sz="1400" b="1" dirty="0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" panose="020B0604020202030204" pitchFamily="34" charset="0"/>
                <a:ea typeface="微软雅黑" pitchFamily="34" charset="-122"/>
              </a:rPr>
              <a:t>chuẩn</a:t>
            </a:r>
            <a:endParaRPr lang="en-US" sz="1400" b="1" dirty="0">
              <a:solidFill>
                <a:schemeClr val="bg1"/>
              </a:solidFill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BE8E7FC-AFEE-7846-8695-7B51704043DA}"/>
              </a:ext>
            </a:extLst>
          </p:cNvPr>
          <p:cNvSpPr/>
          <p:nvPr/>
        </p:nvSpPr>
        <p:spPr>
          <a:xfrm>
            <a:off x="211755" y="865113"/>
            <a:ext cx="1867302" cy="1284348"/>
          </a:xfrm>
          <a:prstGeom prst="wedgeRoundRectCallout">
            <a:avLst>
              <a:gd name="adj1" fmla="val 99863"/>
              <a:gd name="adj2" fmla="val -441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BN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ngoại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trú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, </a:t>
            </a:r>
          </a:p>
          <a:p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-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Tuổi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≥ 18</a:t>
            </a:r>
          </a:p>
          <a:p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- Ho ≥ 2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tuần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Helvetica" pitchFamily="2" charset="0"/>
                <a:ea typeface="微软雅黑" pitchFamily="34" charset="-122"/>
              </a:rPr>
              <a:t>HOẶC  </a:t>
            </a:r>
          </a:p>
          <a:p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có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nguy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cơ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nhiễm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lao:  HIV/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Tiểu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đường</a:t>
            </a:r>
            <a:endParaRPr lang="en-US" altLang="zh-CN" sz="1200" dirty="0">
              <a:solidFill>
                <a:schemeClr val="tx1"/>
              </a:solidFill>
              <a:latin typeface="Helvetica" pitchFamily="2" charset="0"/>
              <a:ea typeface="微软雅黑" pitchFamily="34" charset="-122"/>
            </a:endParaRPr>
          </a:p>
          <a:p>
            <a:pPr algn="ctr"/>
            <a:endParaRPr lang="en-US" sz="1200" dirty="0"/>
          </a:p>
        </p:txBody>
      </p:sp>
      <p:sp>
        <p:nvSpPr>
          <p:cNvPr id="79" name="矩形 18">
            <a:extLst>
              <a:ext uri="{FF2B5EF4-FFF2-40B4-BE49-F238E27FC236}">
                <a16:creationId xmlns:a16="http://schemas.microsoft.com/office/drawing/2014/main" id="{976F0595-C8CA-D448-95BA-A951DA3BD552}"/>
              </a:ext>
            </a:extLst>
          </p:cNvPr>
          <p:cNvSpPr/>
          <p:nvPr/>
        </p:nvSpPr>
        <p:spPr>
          <a:xfrm>
            <a:off x="2358189" y="1525331"/>
            <a:ext cx="4071487" cy="715581"/>
          </a:xfrm>
          <a:prstGeom prst="rect">
            <a:avLst/>
          </a:prstGeom>
          <a:solidFill>
            <a:srgbClr val="FFC000"/>
          </a:solidFill>
          <a:ln>
            <a:solidFill>
              <a:srgbClr val="1A3F6C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Khám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bệnh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Lao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thường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quy</a:t>
            </a:r>
            <a:endParaRPr lang="en-US" sz="1400" b="1" dirty="0">
              <a:latin typeface="Helvetica" panose="020B0604020202030204" pitchFamily="34" charset="0"/>
              <a:ea typeface="微软雅黑" pitchFamily="34" charset="-122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XN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/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Lao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thường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quy</a:t>
            </a:r>
            <a:endParaRPr lang="en-US" sz="1400" b="1" dirty="0">
              <a:latin typeface="Helvetica" panose="020B0604020202030204" pitchFamily="34" charset="0"/>
              <a:ea typeface="微软雅黑" pitchFamily="34" charset="-122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XN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sàng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lọc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/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chẩn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đoán</a:t>
            </a:r>
            <a:r>
              <a:rPr lang="en-US" sz="1400" b="1" dirty="0">
                <a:latin typeface="Helvetica" panose="020B0604020202030204" pitchFamily="34" charset="0"/>
                <a:ea typeface="微软雅黑" pitchFamily="34" charset="-122"/>
              </a:rPr>
              <a:t> </a:t>
            </a:r>
            <a:r>
              <a:rPr lang="en-US" sz="1400" b="1" dirty="0" err="1">
                <a:latin typeface="Helvetica" panose="020B0604020202030204" pitchFamily="34" charset="0"/>
                <a:ea typeface="微软雅黑" pitchFamily="34" charset="-122"/>
              </a:rPr>
              <a:t>mới</a:t>
            </a:r>
            <a:endParaRPr lang="en-US" sz="1400" b="1" dirty="0">
              <a:latin typeface="Helvetica" panose="020B0604020202030204" pitchFamily="34" charset="0"/>
              <a:ea typeface="微软雅黑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E43B40-8226-024B-9D9D-86F96AA94F0F}"/>
              </a:ext>
            </a:extLst>
          </p:cNvPr>
          <p:cNvSpPr/>
          <p:nvPr/>
        </p:nvSpPr>
        <p:spPr>
          <a:xfrm>
            <a:off x="2772575" y="2849228"/>
            <a:ext cx="3415709" cy="5811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khám</a:t>
            </a:r>
            <a:r>
              <a:rPr lang="en-US" dirty="0">
                <a:solidFill>
                  <a:schemeClr val="bg1"/>
                </a:solidFill>
              </a:rPr>
              <a:t> 1: </a:t>
            </a:r>
            <a:r>
              <a:rPr lang="en-US" dirty="0" err="1">
                <a:solidFill>
                  <a:schemeClr val="bg1"/>
                </a:solidFill>
              </a:rPr>
              <a:t>sau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2-4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tháng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ounded Rectangular Callout 79">
            <a:extLst>
              <a:ext uri="{FF2B5EF4-FFF2-40B4-BE49-F238E27FC236}">
                <a16:creationId xmlns:a16="http://schemas.microsoft.com/office/drawing/2014/main" id="{87E365FA-80BD-8D46-9D04-9773C338C964}"/>
              </a:ext>
            </a:extLst>
          </p:cNvPr>
          <p:cNvSpPr/>
          <p:nvPr/>
        </p:nvSpPr>
        <p:spPr>
          <a:xfrm>
            <a:off x="6613401" y="2193937"/>
            <a:ext cx="1860039" cy="1102954"/>
          </a:xfrm>
          <a:prstGeom prst="wedgeRoundRectCallout">
            <a:avLst>
              <a:gd name="adj1" fmla="val -154821"/>
              <a:gd name="adj2" fmla="val -334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BN </a:t>
            </a:r>
            <a:r>
              <a:rPr lang="en-US" altLang="zh-CN" sz="1200" b="1" dirty="0" err="1">
                <a:solidFill>
                  <a:srgbClr val="C00000"/>
                </a:solidFill>
                <a:latin typeface="Helvetica" pitchFamily="2" charset="0"/>
                <a:ea typeface="微软雅黑" pitchFamily="34" charset="-122"/>
              </a:rPr>
              <a:t>Dừng</a:t>
            </a:r>
            <a:r>
              <a:rPr lang="en-US" altLang="zh-CN" sz="1200" b="1" dirty="0">
                <a:solidFill>
                  <a:srgbClr val="C00000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theo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dõi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khi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:  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Xpert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Ultra (+)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HOẶC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Nuôi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cấy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(+)</a:t>
            </a:r>
            <a:endParaRPr lang="en-US" sz="1200" dirty="0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8C47A99-A868-EB47-A647-91BE4EE29302}"/>
              </a:ext>
            </a:extLst>
          </p:cNvPr>
          <p:cNvSpPr/>
          <p:nvPr/>
        </p:nvSpPr>
        <p:spPr>
          <a:xfrm>
            <a:off x="2720267" y="4087815"/>
            <a:ext cx="3520324" cy="6796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2: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2-4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tháng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tai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khám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2" name="Rounded Rectangular Callout 81">
            <a:extLst>
              <a:ext uri="{FF2B5EF4-FFF2-40B4-BE49-F238E27FC236}">
                <a16:creationId xmlns:a16="http://schemas.microsoft.com/office/drawing/2014/main" id="{B363DF6B-60B8-9D43-A78C-4E1C409E2E08}"/>
              </a:ext>
            </a:extLst>
          </p:cNvPr>
          <p:cNvSpPr/>
          <p:nvPr/>
        </p:nvSpPr>
        <p:spPr>
          <a:xfrm>
            <a:off x="6680075" y="3561859"/>
            <a:ext cx="1804213" cy="1282052"/>
          </a:xfrm>
          <a:prstGeom prst="wedgeRoundRectCallout">
            <a:avLst>
              <a:gd name="adj1" fmla="val -160619"/>
              <a:gd name="adj2" fmla="val -499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BN  </a:t>
            </a:r>
            <a:r>
              <a:rPr lang="en-US" altLang="zh-CN" sz="1200" b="1" dirty="0" err="1">
                <a:solidFill>
                  <a:srgbClr val="C00000"/>
                </a:solidFill>
                <a:latin typeface="Helvetica" pitchFamily="2" charset="0"/>
                <a:ea typeface="微软雅黑" pitchFamily="34" charset="-122"/>
              </a:rPr>
              <a:t>Dừng</a:t>
            </a:r>
            <a:r>
              <a:rPr lang="en-US" altLang="zh-CN" sz="1200" b="1" dirty="0">
                <a:solidFill>
                  <a:srgbClr val="C00000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theo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dõi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khi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:  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Xpert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Ultra (+)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HOẶC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Nuôi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cấy</a:t>
            </a:r>
            <a:r>
              <a:rPr lang="en-US" altLang="zh-CN" sz="1200" dirty="0">
                <a:solidFill>
                  <a:schemeClr val="tx1"/>
                </a:solidFill>
                <a:latin typeface="Helvetica" pitchFamily="2" charset="0"/>
                <a:ea typeface="微软雅黑" pitchFamily="34" charset="-122"/>
              </a:rPr>
              <a:t> (+)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DDEFC53-6883-C94B-98F1-2919DEBCB15D}"/>
              </a:ext>
            </a:extLst>
          </p:cNvPr>
          <p:cNvSpPr/>
          <p:nvPr/>
        </p:nvSpPr>
        <p:spPr>
          <a:xfrm>
            <a:off x="4034744" y="1217942"/>
            <a:ext cx="750771" cy="309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id="{3CF0C4A9-D617-3549-BA7C-C24229D13BB7}"/>
              </a:ext>
            </a:extLst>
          </p:cNvPr>
          <p:cNvSpPr/>
          <p:nvPr/>
        </p:nvSpPr>
        <p:spPr>
          <a:xfrm>
            <a:off x="4034743" y="2235452"/>
            <a:ext cx="750771" cy="584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>
            <a:extLst>
              <a:ext uri="{FF2B5EF4-FFF2-40B4-BE49-F238E27FC236}">
                <a16:creationId xmlns:a16="http://schemas.microsoft.com/office/drawing/2014/main" id="{BC5F6E54-AC53-5643-B7D2-F431645622A2}"/>
              </a:ext>
            </a:extLst>
          </p:cNvPr>
          <p:cNvSpPr/>
          <p:nvPr/>
        </p:nvSpPr>
        <p:spPr>
          <a:xfrm>
            <a:off x="4061858" y="3451064"/>
            <a:ext cx="750771" cy="679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/>
          <p:cNvSpPr txBox="1"/>
          <p:nvPr/>
        </p:nvSpPr>
        <p:spPr>
          <a:xfrm>
            <a:off x="259110" y="69827"/>
            <a:ext cx="140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 err="1">
                <a:latin typeface="Avenir Next Condensed" panose="020B0506020202020204" pitchFamily="34" charset="0"/>
                <a:ea typeface="方正兰亭细黑_GBK" pitchFamily="2" charset="-122"/>
              </a:rPr>
              <a:t>Sơ</a:t>
            </a:r>
            <a:r>
              <a:rPr lang="en-US" altLang="zh-CN" sz="2400" spc="300" dirty="0">
                <a:latin typeface="Avenir Next Condensed" panose="020B050602020202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Avenir Next Condensed" panose="020B0506020202020204" pitchFamily="34" charset="0"/>
                <a:ea typeface="方正兰亭细黑_GBK" pitchFamily="2" charset="-122"/>
              </a:rPr>
              <a:t>đồ</a:t>
            </a:r>
            <a:r>
              <a:rPr lang="en-US" altLang="zh-CN" sz="2400" spc="300" dirty="0">
                <a:latin typeface="Avenir Next Condensed" panose="020B050602020202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Avenir Next Condensed" panose="020B0506020202020204" pitchFamily="34" charset="0"/>
                <a:ea typeface="方正兰亭细黑_GBK" pitchFamily="2" charset="-122"/>
              </a:rPr>
              <a:t>nghiên</a:t>
            </a:r>
            <a:r>
              <a:rPr lang="en-US" altLang="zh-CN" sz="2400" spc="300" dirty="0">
                <a:latin typeface="Avenir Next Condensed" panose="020B0506020202020204" pitchFamily="34" charset="0"/>
                <a:ea typeface="方正兰亭细黑_GBK" pitchFamily="2" charset="-122"/>
              </a:rPr>
              <a:t> </a:t>
            </a:r>
            <a:r>
              <a:rPr lang="en-US" altLang="zh-CN" sz="2400" spc="300" dirty="0" err="1">
                <a:latin typeface="Avenir Next Condensed" panose="020B0506020202020204" pitchFamily="34" charset="0"/>
                <a:ea typeface="方正兰亭细黑_GBK" pitchFamily="2" charset="-122"/>
              </a:rPr>
              <a:t>cứu</a:t>
            </a:r>
            <a:endParaRPr lang="zh-CN" altLang="en-US" sz="2400" spc="300" dirty="0">
              <a:latin typeface="Avenir Next Condensed" panose="020B0506020202020204" pitchFamily="34" charset="0"/>
              <a:ea typeface="方正兰亭细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531865" y="242192"/>
            <a:ext cx="2535" cy="379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AE19C753-093B-5944-BFCF-57712CFDB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22" y="69827"/>
            <a:ext cx="1067564" cy="7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9D1AAD-7627-8955-640C-B430FA49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002" y="0"/>
            <a:ext cx="48659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952C-30CB-0548-BE94-0A9ED4D5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919"/>
            <a:ext cx="7886700" cy="3679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XÉT NGHIỆM  LAO MỚI THỰC HIỆN Ở VN</a:t>
            </a:r>
            <a:endParaRPr lang="en-US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38400-B77A-0D44-BAA2-37E88FEDC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0" y="0"/>
            <a:ext cx="1067564" cy="518603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5E6FD81-61FF-1D40-8198-D81540E9A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44814"/>
              </p:ext>
            </p:extLst>
          </p:nvPr>
        </p:nvGraphicFramePr>
        <p:xfrm>
          <a:off x="572991" y="1306838"/>
          <a:ext cx="6863947" cy="273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60">
                  <a:extLst>
                    <a:ext uri="{9D8B030D-6E8A-4147-A177-3AD203B41FA5}">
                      <a16:colId xmlns:a16="http://schemas.microsoft.com/office/drawing/2014/main" val="1331859799"/>
                    </a:ext>
                  </a:extLst>
                </a:gridCol>
                <a:gridCol w="988087">
                  <a:extLst>
                    <a:ext uri="{9D8B030D-6E8A-4147-A177-3AD203B41FA5}">
                      <a16:colId xmlns:a16="http://schemas.microsoft.com/office/drawing/2014/main" val="2468159409"/>
                    </a:ext>
                  </a:extLst>
                </a:gridCol>
                <a:gridCol w="2801239">
                  <a:extLst>
                    <a:ext uri="{9D8B030D-6E8A-4147-A177-3AD203B41FA5}">
                      <a16:colId xmlns:a16="http://schemas.microsoft.com/office/drawing/2014/main" val="1413948403"/>
                    </a:ext>
                  </a:extLst>
                </a:gridCol>
                <a:gridCol w="1122002">
                  <a:extLst>
                    <a:ext uri="{9D8B030D-6E8A-4147-A177-3AD203B41FA5}">
                      <a16:colId xmlns:a16="http://schemas.microsoft.com/office/drawing/2014/main" val="391404456"/>
                    </a:ext>
                  </a:extLst>
                </a:gridCol>
                <a:gridCol w="1546759">
                  <a:extLst>
                    <a:ext uri="{9D8B030D-6E8A-4147-A177-3AD203B41FA5}">
                      <a16:colId xmlns:a16="http://schemas.microsoft.com/office/drawing/2014/main" val="1897948579"/>
                    </a:ext>
                  </a:extLst>
                </a:gridCol>
              </a:tblGrid>
              <a:tr h="418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GĐ XN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TÊN XN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BỆNH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NHÀ PHÁT TRIỂN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46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Cartridge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Phản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ứng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vật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chủ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Máu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TM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Cepheid, US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31070064"/>
                  </a:ext>
                </a:extLst>
              </a:tr>
              <a:tr h="31754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Hỗ</a:t>
                      </a:r>
                      <a:r>
                        <a:rPr lang="en-US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trợ</a:t>
                      </a:r>
                      <a:r>
                        <a:rPr lang="en-US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đọc</a:t>
                      </a:r>
                      <a:r>
                        <a:rPr lang="en-US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Film XQ </a:t>
                      </a: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ngực</a:t>
                      </a:r>
                      <a:r>
                        <a:rPr lang="en-US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tự</a:t>
                      </a:r>
                      <a:r>
                        <a:rPr lang="en-US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động</a:t>
                      </a: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CXR Film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EPCON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1108335"/>
                  </a:ext>
                </a:extLst>
              </a:tr>
              <a:tr h="27875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Ghi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âm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tiếng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phổi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tabLst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File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ghi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âm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Stethee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Level42AI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3030912"/>
                  </a:ext>
                </a:extLst>
              </a:tr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vi-VN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Xpert TB/LTBI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Máu</a:t>
                      </a:r>
                      <a:r>
                        <a:rPr lang="en-US" sz="14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TM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Cepheid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08944408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tabLst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Phát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triển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tabLst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Flow TB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Nước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tiểu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Salus Discovery</a:t>
                      </a: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20555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Hoàn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thiện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Ghi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âm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tiếng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ho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File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ghi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âm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Hyfe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42966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Hoàn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thiện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IChroma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POC CRP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Máu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MM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Boditech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, Korea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031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9C6C1C8-16AE-5848-A0CF-5BF18206686B}"/>
              </a:ext>
            </a:extLst>
          </p:cNvPr>
          <p:cNvSpPr txBox="1">
            <a:spLocks/>
          </p:cNvSpPr>
          <p:nvPr/>
        </p:nvSpPr>
        <p:spPr>
          <a:xfrm>
            <a:off x="161511" y="721880"/>
            <a:ext cx="1918749" cy="3679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31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20" ma:contentTypeDescription="Create a new document." ma:contentTypeScope="" ma:versionID="4c00ca65e33006485e241d700814ddb8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aa7a9679b48c7eede31e5ae68951acfb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91e9d6-a12c-4c86-87cb-8721f0ea6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b0a597-f2ee-4da4-9caf-9ff717947869}" ma:internalName="TaxCatchAll" ma:showField="CatchAllData" ma:web="10c4dcad-8d39-4939-b489-2456ead71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CA2CC9-63B0-4149-BE1B-4445862A9076}"/>
</file>

<file path=customXml/itemProps2.xml><?xml version="1.0" encoding="utf-8"?>
<ds:datastoreItem xmlns:ds="http://schemas.openxmlformats.org/officeDocument/2006/customXml" ds:itemID="{87024FBA-14F1-4F1A-82AB-32918BBC5A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14685</TotalTime>
  <Words>1311</Words>
  <Application>Microsoft Macintosh PowerPoint</Application>
  <PresentationFormat>On-screen Show (16:9)</PresentationFormat>
  <Paragraphs>282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Abadi MT Condensed Light</vt:lpstr>
      <vt:lpstr>Arial</vt:lpstr>
      <vt:lpstr>Arial Narrow</vt:lpstr>
      <vt:lpstr>Avenir Next Condensed</vt:lpstr>
      <vt:lpstr>Calibri</vt:lpstr>
      <vt:lpstr>Calibri Light</vt:lpstr>
      <vt:lpstr>Helvetica</vt:lpstr>
      <vt:lpstr>Impact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XÉT NGHIỆM  LAO MỚI THỰC HIỆN Ở VN</vt:lpstr>
      <vt:lpstr>XÉT NGHIỆM  LAO MỚI THỰC HIỆN Ở VN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kk</dc:creator>
  <cp:lastModifiedBy>Ha Huy</cp:lastModifiedBy>
  <cp:revision>266</cp:revision>
  <cp:lastPrinted>2021-04-28T14:38:20Z</cp:lastPrinted>
  <dcterms:created xsi:type="dcterms:W3CDTF">2016-11-25T11:25:31Z</dcterms:created>
  <dcterms:modified xsi:type="dcterms:W3CDTF">2023-10-04T09:30:44Z</dcterms:modified>
</cp:coreProperties>
</file>