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3" r:id="rId4"/>
    <p:sldId id="259" r:id="rId5"/>
    <p:sldId id="282" r:id="rId6"/>
    <p:sldId id="290" r:id="rId7"/>
    <p:sldId id="291" r:id="rId8"/>
    <p:sldId id="292" r:id="rId9"/>
    <p:sldId id="293" r:id="rId10"/>
    <p:sldId id="309" r:id="rId11"/>
    <p:sldId id="294" r:id="rId12"/>
    <p:sldId id="296" r:id="rId13"/>
    <p:sldId id="300" r:id="rId14"/>
    <p:sldId id="295" r:id="rId15"/>
    <p:sldId id="297" r:id="rId16"/>
    <p:sldId id="298" r:id="rId17"/>
    <p:sldId id="302" r:id="rId18"/>
    <p:sldId id="307" r:id="rId19"/>
    <p:sldId id="308" r:id="rId20"/>
    <p:sldId id="303" r:id="rId21"/>
    <p:sldId id="304" r:id="rId22"/>
    <p:sldId id="305" r:id="rId23"/>
    <p:sldId id="306" r:id="rId24"/>
    <p:sldId id="289" r:id="rId25"/>
    <p:sldId id="311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B0BCC2-B80A-40E2-26E4-5BAAEEC42F8E}" name="Van Anh Nguyen" initials="VN" userId="S::Van.Nguyen@Finddx.org::cfa40d42-0d26-4fab-90c4-39e4f41036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F7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/>
    <p:restoredTop sz="94694"/>
  </p:normalViewPr>
  <p:slideViewPr>
    <p:cSldViewPr snapToGrid="0">
      <p:cViewPr>
        <p:scale>
          <a:sx n="100" d="100"/>
          <a:sy n="100" d="100"/>
        </p:scale>
        <p:origin x="7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9CB5-0966-F4CF-5F0E-D71CEC5F8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3AF43-8E43-A674-CFF4-3BBA6A50E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06D8-FEF7-C621-2762-A5086C2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34CED-824E-AFE6-401F-471CC5F1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C8A1-1850-3785-92CD-E53ADD88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8A4C-0D80-747C-D5BC-8459849A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48656-F3DE-CE3B-697F-181091CE0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911F-A85A-2DD7-106C-8C6DE6BE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2982-6818-48C7-C7C3-0F64DC12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A77A5-802C-6B29-9080-F2E9DC27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0C6B2-BFA3-B373-0956-6DB5EF2A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5AECD-DDD5-9DCA-4C21-47540071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683CA-ECCD-5CA3-3173-4CF4E42D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2FFE-B034-375E-97B2-DDC4612A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93C6E-F8CC-BE56-C232-7DCC8CCD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82CE-110C-F8B5-D080-4A4621C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450-A2F3-04E9-B2B7-BB9B59F5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AD827-7D45-83D8-EA7F-C0C761A6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B3F52-163D-189F-C967-E1AF88E2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3501-9540-C195-7F94-865E40AD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AC1E-48BA-91CF-2187-0F31DACA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39C7B-CBCB-F74F-B305-4AEB8B2F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69CA-9566-26F8-52AC-8BC69F9D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4F9E7-8234-44B9-2466-66DC8D8A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6F789-F7BC-2A0B-0387-C9139290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3172-90BA-CF19-DEA2-36DA8341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294E2-1130-77E7-376C-A36EA9867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78092-2819-DF5E-DB04-F8CB3F8D5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D813-B5A8-9F99-82A1-E1241F52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D643F-7164-F03D-42A2-ED0528B8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AFC7-D98A-9B37-C75D-B606AFF1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8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8F33-35F3-7E91-CDD6-70C36A7F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FD02C-0743-D310-24C7-C101CB38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22C81-763E-4D4D-CF55-E31B95A66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090C1-8555-49AB-4614-A060F589D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7E9F0-6FA9-2930-4801-7704F8CD2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4D4AE-451B-59AE-3551-B5246653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B26A5-F887-B897-20AA-18D29E00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F82FB-60C3-A0A4-32C2-5D4340A9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A537-F1A1-9D22-383C-A880464D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807F0-F156-0897-F5E4-5104ACF3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EF238-4665-4688-0458-8F9AC794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A2B51-DB81-B6D6-4B73-42AA3B32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5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80E25-1C9D-6C35-6597-7839E757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1C057-4AE3-E5D9-8124-AC8F3C25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D550-0B7C-0053-C8CD-A10F473C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8B65-1A3E-49D5-C8B1-03C0CB1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2652-A99F-45C9-EFF4-ABCCE11A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198FF-5DA4-EDE0-58E3-16C265BE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8A15C-CBDE-0651-F9B3-0CF34849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818B2-3D08-DD48-1876-05F5B816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E2CF6-AFC2-B729-7548-FFBCFA34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B0CA-0193-E436-E5FA-5F059D05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D1D03-46A9-ABE7-DE11-5A4651A12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68C03-2A5D-533B-7ED1-07F17E344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B3844-6912-9DC8-ED76-8183E1DC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DF84-4819-F990-E1AA-15616A29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C41E3-C20F-3F14-AB28-C3DA4C17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CF9E0-095B-E98A-D111-FFCCD4F8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BDB6A-45C6-93A1-4E7D-DE42C619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DB3A-7045-F79D-B90B-E676655A1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B9B81-7108-6A38-D2B5-754F33C0F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6AED-25F5-A1AB-3943-9D7762F4B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7A6F-2F16-2EF6-2E7C-46ECA5817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76" y="1606754"/>
            <a:ext cx="10538848" cy="2387600"/>
          </a:xfrm>
        </p:spPr>
        <p:txBody>
          <a:bodyPr anchor="ctr">
            <a:noAutofit/>
          </a:bodyPr>
          <a:lstStyle/>
          <a:p>
            <a: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  <a:t>Đánh giá tác động </a:t>
            </a:r>
            <a:b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sàng lọc một số bệnh thường gặp </a:t>
            </a:r>
            <a:br>
              <a:rPr lang="vi-VN" sz="4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  <a:t>tại tuyến y tế cơ sở</a:t>
            </a:r>
            <a:endParaRPr lang="en-US" sz="4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AAAA1-AE19-20EC-B357-D1829DA95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346" y="4128294"/>
            <a:ext cx="9144000" cy="154437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TS. BS. Ong Thế Duệ</a:t>
            </a:r>
          </a:p>
          <a:p>
            <a:r>
              <a:rPr lang="en-US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Viện Chiến lược và Chính sách Y tế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47BA26-A5F1-EBE2-794A-0227BF0A1EC6}"/>
              </a:ext>
            </a:extLst>
          </p:cNvPr>
          <p:cNvSpPr txBox="1">
            <a:spLocks/>
          </p:cNvSpPr>
          <p:nvPr/>
        </p:nvSpPr>
        <p:spPr>
          <a:xfrm>
            <a:off x="1524000" y="6042665"/>
            <a:ext cx="9144000" cy="536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Hải Phòng, 22/8/2024</a:t>
            </a:r>
          </a:p>
        </p:txBody>
      </p:sp>
    </p:spTree>
    <p:extLst>
      <p:ext uri="{BB962C8B-B14F-4D97-AF65-F5344CB8AC3E}">
        <p14:creationId xmlns:p14="http://schemas.microsoft.com/office/powerpoint/2010/main" val="50634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BCFB3-10F8-7E0D-8949-4E91B395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6" y="1837635"/>
            <a:ext cx="11064667" cy="31827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C66074-1615-1491-6A77-894C7354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227" y="148156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Tỷ lệ đồng ý sàng lọc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0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664E099-0815-9FFB-BB25-80DE5F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75525D-2798-395C-A85E-6EFD554BA097}"/>
              </a:ext>
            </a:extLst>
          </p:cNvPr>
          <p:cNvGrpSpPr/>
          <p:nvPr/>
        </p:nvGrpSpPr>
        <p:grpSpPr>
          <a:xfrm>
            <a:off x="1416846" y="693730"/>
            <a:ext cx="8829068" cy="333346"/>
            <a:chOff x="1825028" y="1241433"/>
            <a:chExt cx="8829068" cy="3333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2CED31-CFE6-49DA-A0F6-6FFC29C508D5}"/>
                </a:ext>
              </a:extLst>
            </p:cNvPr>
            <p:cNvSpPr txBox="1"/>
            <p:nvPr/>
          </p:nvSpPr>
          <p:spPr>
            <a:xfrm>
              <a:off x="1825028" y="12670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PNMT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E9202C-7557-3700-15C9-31941DFA4A74}"/>
                </a:ext>
              </a:extLst>
            </p:cNvPr>
            <p:cNvSpPr txBox="1"/>
            <p:nvPr/>
          </p:nvSpPr>
          <p:spPr>
            <a:xfrm>
              <a:off x="5705741" y="1241433"/>
              <a:ext cx="6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STI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A2431-53C1-EB8C-2387-C4D85B4944AA}"/>
                </a:ext>
              </a:extLst>
            </p:cNvPr>
            <p:cNvSpPr txBox="1"/>
            <p:nvPr/>
          </p:nvSpPr>
          <p:spPr>
            <a:xfrm>
              <a:off x="8074158" y="1267002"/>
              <a:ext cx="2579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(hô hấp)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08584-8D8C-A97F-5979-1C297393F9CC}"/>
              </a:ext>
            </a:extLst>
          </p:cNvPr>
          <p:cNvGrpSpPr/>
          <p:nvPr/>
        </p:nvGrpSpPr>
        <p:grpSpPr>
          <a:xfrm>
            <a:off x="343886" y="3842523"/>
            <a:ext cx="9907345" cy="365835"/>
            <a:chOff x="25337" y="4320732"/>
            <a:chExt cx="9907345" cy="365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40935-8DE2-3B0E-7915-E81F05915B16}"/>
                </a:ext>
              </a:extLst>
            </p:cNvPr>
            <p:cNvSpPr txBox="1"/>
            <p:nvPr/>
          </p:nvSpPr>
          <p:spPr>
            <a:xfrm>
              <a:off x="25337" y="4323586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(tiêu chảy)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6445EC-EFBE-481D-C826-F11DD257AF65}"/>
                </a:ext>
              </a:extLst>
            </p:cNvPr>
            <p:cNvSpPr txBox="1"/>
            <p:nvPr/>
          </p:nvSpPr>
          <p:spPr>
            <a:xfrm>
              <a:off x="3903380" y="4320732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TE&gt;5 (tiêu chảy)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42D49-9038-5187-3764-AEC83146BF5D}"/>
                </a:ext>
              </a:extLst>
            </p:cNvPr>
            <p:cNvSpPr txBox="1"/>
            <p:nvPr/>
          </p:nvSpPr>
          <p:spPr>
            <a:xfrm>
              <a:off x="7131401" y="4378790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lớn (tiêu chảy)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9E994DD-8F54-1116-0955-7E611E440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99" t="-593" r="36730" b="593"/>
          <a:stretch/>
        </p:blipFill>
        <p:spPr>
          <a:xfrm>
            <a:off x="0" y="894869"/>
            <a:ext cx="3105772" cy="2755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2C983-533D-CB8D-85F8-17E6BD66C2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258"/>
          <a:stretch/>
        </p:blipFill>
        <p:spPr>
          <a:xfrm>
            <a:off x="4086097" y="860403"/>
            <a:ext cx="3105772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D4A34-D264-1B2B-EA40-0D8039C25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71" y="834834"/>
            <a:ext cx="45847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BB771-E673-E4E0-4E08-31FEC2B24B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258"/>
          <a:stretch/>
        </p:blipFill>
        <p:spPr>
          <a:xfrm>
            <a:off x="208054" y="4016375"/>
            <a:ext cx="3105772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E87CA2-2FDF-4B03-4171-338BAAB339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258"/>
          <a:stretch/>
        </p:blipFill>
        <p:spPr>
          <a:xfrm>
            <a:off x="4086097" y="4016375"/>
            <a:ext cx="3105772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1881E-94DD-F68F-939D-EC6D2C99C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364" y="4016375"/>
            <a:ext cx="4584700" cy="27432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D7032CE-2B59-C903-30C6-BFDFF6BA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227" y="148156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Nguồn thông tin về chương trình sàng lọc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8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664E099-0815-9FFB-BB25-80DE5F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75525D-2798-395C-A85E-6EFD554BA097}"/>
              </a:ext>
            </a:extLst>
          </p:cNvPr>
          <p:cNvGrpSpPr/>
          <p:nvPr/>
        </p:nvGrpSpPr>
        <p:grpSpPr>
          <a:xfrm>
            <a:off x="1438577" y="797245"/>
            <a:ext cx="8829068" cy="333346"/>
            <a:chOff x="1825028" y="1241433"/>
            <a:chExt cx="8829068" cy="3333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2CED31-CFE6-49DA-A0F6-6FFC29C508D5}"/>
                </a:ext>
              </a:extLst>
            </p:cNvPr>
            <p:cNvSpPr txBox="1"/>
            <p:nvPr/>
          </p:nvSpPr>
          <p:spPr>
            <a:xfrm>
              <a:off x="1825028" y="12670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PNMT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E9202C-7557-3700-15C9-31941DFA4A74}"/>
                </a:ext>
              </a:extLst>
            </p:cNvPr>
            <p:cNvSpPr txBox="1"/>
            <p:nvPr/>
          </p:nvSpPr>
          <p:spPr>
            <a:xfrm>
              <a:off x="5705741" y="1241433"/>
              <a:ext cx="6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STI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A2431-53C1-EB8C-2387-C4D85B4944AA}"/>
                </a:ext>
              </a:extLst>
            </p:cNvPr>
            <p:cNvSpPr txBox="1"/>
            <p:nvPr/>
          </p:nvSpPr>
          <p:spPr>
            <a:xfrm>
              <a:off x="8074158" y="1267002"/>
              <a:ext cx="2579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(hô hấp)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08584-8D8C-A97F-5979-1C297393F9CC}"/>
              </a:ext>
            </a:extLst>
          </p:cNvPr>
          <p:cNvGrpSpPr/>
          <p:nvPr/>
        </p:nvGrpSpPr>
        <p:grpSpPr>
          <a:xfrm>
            <a:off x="360300" y="3872599"/>
            <a:ext cx="9907345" cy="365835"/>
            <a:chOff x="25337" y="4320732"/>
            <a:chExt cx="9907345" cy="365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40935-8DE2-3B0E-7915-E81F05915B16}"/>
                </a:ext>
              </a:extLst>
            </p:cNvPr>
            <p:cNvSpPr txBox="1"/>
            <p:nvPr/>
          </p:nvSpPr>
          <p:spPr>
            <a:xfrm>
              <a:off x="25337" y="4323586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(tiêu chảy)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6445EC-EFBE-481D-C826-F11DD257AF65}"/>
                </a:ext>
              </a:extLst>
            </p:cNvPr>
            <p:cNvSpPr txBox="1"/>
            <p:nvPr/>
          </p:nvSpPr>
          <p:spPr>
            <a:xfrm>
              <a:off x="3903380" y="4320732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TE&gt;5 (tiêu chảy)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42D49-9038-5187-3764-AEC83146BF5D}"/>
                </a:ext>
              </a:extLst>
            </p:cNvPr>
            <p:cNvSpPr txBox="1"/>
            <p:nvPr/>
          </p:nvSpPr>
          <p:spPr>
            <a:xfrm>
              <a:off x="7131401" y="4378790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lớn (tiêu chảy)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96AB225-CABC-0BFC-B0D1-AE217F0A1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899"/>
          <a:stretch/>
        </p:blipFill>
        <p:spPr>
          <a:xfrm>
            <a:off x="317211" y="4084545"/>
            <a:ext cx="2801281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47404B-978C-1DD3-82EA-6E58AFC5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70"/>
          <a:stretch/>
        </p:blipFill>
        <p:spPr>
          <a:xfrm>
            <a:off x="4212457" y="4026487"/>
            <a:ext cx="2853052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EB0A0B-FA31-9D44-AE85-7C9A74BF6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300" y="4084545"/>
            <a:ext cx="45847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4F2ABF-CAE0-5513-7337-CF5DE3AF65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068"/>
          <a:stretch/>
        </p:blipFill>
        <p:spPr>
          <a:xfrm>
            <a:off x="317212" y="1033683"/>
            <a:ext cx="2801281" cy="275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9DE7C4-6D07-9399-3E3D-22C3231AC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770"/>
          <a:stretch/>
        </p:blipFill>
        <p:spPr>
          <a:xfrm>
            <a:off x="4212457" y="1033683"/>
            <a:ext cx="2853052" cy="278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AB3AD7-442C-0E1B-DA9C-827DB1C48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364" y="1053647"/>
            <a:ext cx="458470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D3A5E8-95F5-3DCF-26D1-57C49649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227" y="148156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 vấn trước khi sàng lọc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8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AC8C-8BF9-FBDC-DBA0-630EF48B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độ chấp nhận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7917C-F7BF-A986-B81B-0B8A1B9FF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664E099-0815-9FFB-BB25-80DE5F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75525D-2798-395C-A85E-6EFD554BA097}"/>
              </a:ext>
            </a:extLst>
          </p:cNvPr>
          <p:cNvGrpSpPr/>
          <p:nvPr/>
        </p:nvGrpSpPr>
        <p:grpSpPr>
          <a:xfrm>
            <a:off x="1454484" y="756503"/>
            <a:ext cx="8829068" cy="307778"/>
            <a:chOff x="1825028" y="1267001"/>
            <a:chExt cx="8829068" cy="3077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2CED31-CFE6-49DA-A0F6-6FFC29C508D5}"/>
                </a:ext>
              </a:extLst>
            </p:cNvPr>
            <p:cNvSpPr txBox="1"/>
            <p:nvPr/>
          </p:nvSpPr>
          <p:spPr>
            <a:xfrm>
              <a:off x="1825028" y="12670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PNMT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E9202C-7557-3700-15C9-31941DFA4A74}"/>
                </a:ext>
              </a:extLst>
            </p:cNvPr>
            <p:cNvSpPr txBox="1"/>
            <p:nvPr/>
          </p:nvSpPr>
          <p:spPr>
            <a:xfrm>
              <a:off x="5706442" y="1267001"/>
              <a:ext cx="6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STI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A2431-53C1-EB8C-2387-C4D85B4944AA}"/>
                </a:ext>
              </a:extLst>
            </p:cNvPr>
            <p:cNvSpPr txBox="1"/>
            <p:nvPr/>
          </p:nvSpPr>
          <p:spPr>
            <a:xfrm>
              <a:off x="8074158" y="1267002"/>
              <a:ext cx="2579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(hô hấp)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08584-8D8C-A97F-5979-1C297393F9CC}"/>
              </a:ext>
            </a:extLst>
          </p:cNvPr>
          <p:cNvGrpSpPr/>
          <p:nvPr/>
        </p:nvGrpSpPr>
        <p:grpSpPr>
          <a:xfrm>
            <a:off x="376207" y="3749194"/>
            <a:ext cx="9907345" cy="365835"/>
            <a:chOff x="25337" y="4320732"/>
            <a:chExt cx="9907345" cy="365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40935-8DE2-3B0E-7915-E81F05915B16}"/>
                </a:ext>
              </a:extLst>
            </p:cNvPr>
            <p:cNvSpPr txBox="1"/>
            <p:nvPr/>
          </p:nvSpPr>
          <p:spPr>
            <a:xfrm>
              <a:off x="25337" y="4323586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(tiêu chảy)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6445EC-EFBE-481D-C826-F11DD257AF65}"/>
                </a:ext>
              </a:extLst>
            </p:cNvPr>
            <p:cNvSpPr txBox="1"/>
            <p:nvPr/>
          </p:nvSpPr>
          <p:spPr>
            <a:xfrm>
              <a:off x="3903380" y="4320732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TE&gt;5 (tiêu chảy)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42D49-9038-5187-3764-AEC83146BF5D}"/>
                </a:ext>
              </a:extLst>
            </p:cNvPr>
            <p:cNvSpPr txBox="1"/>
            <p:nvPr/>
          </p:nvSpPr>
          <p:spPr>
            <a:xfrm>
              <a:off x="7131401" y="4378790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lớn (tiêu chảy)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DD5BBFE-A998-DA1C-EC16-513D5CDF5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43"/>
          <a:stretch/>
        </p:blipFill>
        <p:spPr>
          <a:xfrm>
            <a:off x="276074" y="933259"/>
            <a:ext cx="3013023" cy="2755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C09F05-621A-2465-D43E-FB7683F58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099"/>
          <a:stretch/>
        </p:blipFill>
        <p:spPr>
          <a:xfrm>
            <a:off x="4148378" y="958828"/>
            <a:ext cx="3013023" cy="2705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545F18-FDE9-AC32-7FBE-A8C73C925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71" y="920728"/>
            <a:ext cx="4584700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FDD7E3-C0D6-79C0-B4B2-E36CC2116E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281"/>
          <a:stretch/>
        </p:blipFill>
        <p:spPr>
          <a:xfrm>
            <a:off x="164465" y="4056971"/>
            <a:ext cx="3013023" cy="2743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6250D1-575C-5E12-9F98-FD7782813C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549"/>
          <a:stretch/>
        </p:blipFill>
        <p:spPr>
          <a:xfrm>
            <a:off x="4148378" y="4056971"/>
            <a:ext cx="3000723" cy="2743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9FE1BC-F589-C84F-3DAB-D192AEF93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2271" y="4114800"/>
            <a:ext cx="4584700" cy="274320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2D27B6FA-C741-393B-8E3E-164682CD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228" y="71065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độ chấp nhận từ góc độ người dân</a:t>
            </a:r>
          </a:p>
        </p:txBody>
      </p:sp>
    </p:spTree>
    <p:extLst>
      <p:ext uri="{BB962C8B-B14F-4D97-AF65-F5344CB8AC3E}">
        <p14:creationId xmlns:p14="http://schemas.microsoft.com/office/powerpoint/2010/main" val="398492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5B9BB-A20F-02EA-8B0B-9353BD0A6797}"/>
              </a:ext>
            </a:extLst>
          </p:cNvPr>
          <p:cNvSpPr txBox="1">
            <a:spLocks/>
          </p:cNvSpPr>
          <p:nvPr/>
        </p:nvSpPr>
        <p:spPr>
          <a:xfrm>
            <a:off x="1748224" y="134345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độ chấp nhận từ góc độ CBYT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8893A-D246-4AAE-B2FB-89EF4EEE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33"/>
          <a:stretch/>
        </p:blipFill>
        <p:spPr>
          <a:xfrm>
            <a:off x="1754120" y="929640"/>
            <a:ext cx="3048002" cy="281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3071545" y="735080"/>
            <a:ext cx="404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STI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67107-8DB7-D677-679C-DF19DE456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"/>
          <a:stretch/>
        </p:blipFill>
        <p:spPr>
          <a:xfrm>
            <a:off x="6096000" y="955512"/>
            <a:ext cx="4555956" cy="281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7267092" y="785554"/>
            <a:ext cx="752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Lỵ amip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A2F9E-F314-0EB0-0BD3-CF3AD595E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6" y="4051300"/>
            <a:ext cx="4572000" cy="280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C88464-C370-9D0D-51B4-D3E80DF9EF06}"/>
              </a:ext>
            </a:extLst>
          </p:cNvPr>
          <p:cNvSpPr txBox="1"/>
          <p:nvPr/>
        </p:nvSpPr>
        <p:spPr>
          <a:xfrm>
            <a:off x="7045108" y="3746143"/>
            <a:ext cx="974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Rota vi-rút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1BE479-BA04-A739-E2C7-4B2D8B5FD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333"/>
          <a:stretch/>
        </p:blipFill>
        <p:spPr>
          <a:xfrm>
            <a:off x="1754120" y="4032215"/>
            <a:ext cx="3047998" cy="2806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2596885" y="3878326"/>
            <a:ext cx="130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Cúm A/B + RSV</a:t>
            </a:r>
          </a:p>
        </p:txBody>
      </p:sp>
    </p:spTree>
    <p:extLst>
      <p:ext uri="{BB962C8B-B14F-4D97-AF65-F5344CB8AC3E}">
        <p14:creationId xmlns:p14="http://schemas.microsoft.com/office/powerpoint/2010/main" val="367165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5B9BB-A20F-02EA-8B0B-9353BD0A6797}"/>
              </a:ext>
            </a:extLst>
          </p:cNvPr>
          <p:cNvSpPr txBox="1">
            <a:spLocks/>
          </p:cNvSpPr>
          <p:nvPr/>
        </p:nvSpPr>
        <p:spPr>
          <a:xfrm>
            <a:off x="1293882" y="23502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độ chấp nhận từ góc độ CBYT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1808485" y="687142"/>
            <a:ext cx="502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5072793" y="624689"/>
            <a:ext cx="495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1656659" y="385346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Giang mai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B3CB3-DA53-58E8-589B-2DDF6D513233}"/>
              </a:ext>
            </a:extLst>
          </p:cNvPr>
          <p:cNvSpPr txBox="1"/>
          <p:nvPr/>
        </p:nvSpPr>
        <p:spPr>
          <a:xfrm>
            <a:off x="5072793" y="385346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Rubella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604575-0CAC-99E7-BBA5-0B99DF519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02"/>
          <a:stretch/>
        </p:blipFill>
        <p:spPr>
          <a:xfrm>
            <a:off x="640338" y="910028"/>
            <a:ext cx="3081430" cy="280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14DE3-2AC0-F2F1-9B00-BBC552DD1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02"/>
          <a:stretch/>
        </p:blipFill>
        <p:spPr>
          <a:xfrm>
            <a:off x="3898234" y="822973"/>
            <a:ext cx="3081430" cy="280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DC589-93EE-A092-0C56-6EC64BA44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02"/>
          <a:stretch/>
        </p:blipFill>
        <p:spPr>
          <a:xfrm>
            <a:off x="640338" y="4026698"/>
            <a:ext cx="3081430" cy="280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6D456C-EE1F-6644-2CF6-30EFA2E7F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34" y="4013998"/>
            <a:ext cx="4584700" cy="281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26BD71-33C3-05C9-F729-7834A2E4C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793" y="822973"/>
            <a:ext cx="4572000" cy="2806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43692-647B-ED18-3744-9387C0582A73}"/>
              </a:ext>
            </a:extLst>
          </p:cNvPr>
          <p:cNvSpPr txBox="1"/>
          <p:nvPr/>
        </p:nvSpPr>
        <p:spPr>
          <a:xfrm>
            <a:off x="8687179" y="627334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360931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AC8C-8BF9-FBDC-DBA0-630EF48B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độ khả thi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7917C-F7BF-A986-B81B-0B8A1B9FF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1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3158994" y="698037"/>
            <a:ext cx="404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STI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9167846" y="717719"/>
            <a:ext cx="752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Lỵ amip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88464-C370-9D0D-51B4-D3E80DF9EF06}"/>
              </a:ext>
            </a:extLst>
          </p:cNvPr>
          <p:cNvSpPr txBox="1"/>
          <p:nvPr/>
        </p:nvSpPr>
        <p:spPr>
          <a:xfrm>
            <a:off x="8945862" y="3849358"/>
            <a:ext cx="974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Rota vi-rút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2596883" y="3878545"/>
            <a:ext cx="130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Cúm A/B + RSV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2EAF44-6848-CD5B-8777-D1F612B45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669" y="956611"/>
            <a:ext cx="4953269" cy="27352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FD1741-6997-89D0-2754-F3B19C23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69" y="4157135"/>
            <a:ext cx="4981330" cy="2745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C365F0-1C39-763B-8392-769363986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11" y="4162127"/>
            <a:ext cx="4981329" cy="273523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7C19189-35B6-8133-C599-3FAF4120E6AA}"/>
              </a:ext>
            </a:extLst>
          </p:cNvPr>
          <p:cNvSpPr txBox="1">
            <a:spLocks/>
          </p:cNvSpPr>
          <p:nvPr/>
        </p:nvSpPr>
        <p:spPr>
          <a:xfrm>
            <a:off x="1748228" y="136677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độ khả thi trong triển khai sàng lọc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D19104-C22D-13BB-50D9-EE07836F7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77" y="936534"/>
            <a:ext cx="4953269" cy="27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4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588440" y="740043"/>
            <a:ext cx="502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4577016" y="740043"/>
            <a:ext cx="495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1785246" y="398993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Giang mai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B3CB3-DA53-58E8-589B-2DDF6D513233}"/>
              </a:ext>
            </a:extLst>
          </p:cNvPr>
          <p:cNvSpPr txBox="1"/>
          <p:nvPr/>
        </p:nvSpPr>
        <p:spPr>
          <a:xfrm>
            <a:off x="6958743" y="398993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Rubella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43692-647B-ED18-3744-9387C0582A73}"/>
              </a:ext>
            </a:extLst>
          </p:cNvPr>
          <p:cNvSpPr txBox="1"/>
          <p:nvPr/>
        </p:nvSpPr>
        <p:spPr>
          <a:xfrm>
            <a:off x="8602388" y="791853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HIV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CC353-2C6A-AEC6-58E5-552205CF9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6" r="7421"/>
          <a:stretch/>
        </p:blipFill>
        <p:spPr>
          <a:xfrm>
            <a:off x="8246428" y="1009208"/>
            <a:ext cx="3833813" cy="2458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CACDD-208C-5D0C-5F0D-510924DEA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90"/>
          <a:stretch/>
        </p:blipFill>
        <p:spPr>
          <a:xfrm>
            <a:off x="-36995" y="1012866"/>
            <a:ext cx="4158183" cy="2458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C07EB2-6B14-1E95-90AF-AA41D18CAA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6" r="5726"/>
          <a:stretch/>
        </p:blipFill>
        <p:spPr>
          <a:xfrm>
            <a:off x="4196934" y="1009207"/>
            <a:ext cx="3949626" cy="2458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D13060-D561-EF9D-F522-8629EC4B5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882" y="4300522"/>
            <a:ext cx="4451529" cy="2458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BB6B6-A25E-11D3-E29E-782FA03E3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588" y="4302985"/>
            <a:ext cx="4451530" cy="245324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7FC15A-BB67-73AA-6977-B5D7873AADC0}"/>
              </a:ext>
            </a:extLst>
          </p:cNvPr>
          <p:cNvSpPr txBox="1">
            <a:spLocks/>
          </p:cNvSpPr>
          <p:nvPr/>
        </p:nvSpPr>
        <p:spPr>
          <a:xfrm>
            <a:off x="1748228" y="136677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độ khả thi trong triển khai sàng lọc</a:t>
            </a:r>
          </a:p>
        </p:txBody>
      </p:sp>
    </p:spTree>
    <p:extLst>
      <p:ext uri="{BB962C8B-B14F-4D97-AF65-F5344CB8AC3E}">
        <p14:creationId xmlns:p14="http://schemas.microsoft.com/office/powerpoint/2010/main" val="371235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1190-4DE6-4DB2-0B7B-F83B86E9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 trình bày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2A3A-9A22-3363-EDE2-91458B99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Mô tả nội dung can thiệp</a:t>
            </a:r>
          </a:p>
          <a:p>
            <a:pPr marL="514350" indent="-514350">
              <a:buAutoNum type="arabicPeriod" startAt="2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Phương pháp đánh giá tác động</a:t>
            </a:r>
          </a:p>
          <a:p>
            <a:pPr marL="514350" indent="-514350">
              <a:buAutoNum type="arabicPeriod" startAt="2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Kết quả đánh giá</a:t>
            </a:r>
          </a:p>
          <a:p>
            <a:pPr marL="514350" indent="-514350">
              <a:buAutoNum type="arabicPeriod" startAt="2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Kết luận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D332643-D939-C969-5FE2-AE6F2BC5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5B9BB-A20F-02EA-8B0B-9353BD0A6797}"/>
              </a:ext>
            </a:extLst>
          </p:cNvPr>
          <p:cNvSpPr txBox="1">
            <a:spLocks/>
          </p:cNvSpPr>
          <p:nvPr/>
        </p:nvSpPr>
        <p:spPr>
          <a:xfrm>
            <a:off x="1748228" y="90675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yếu tố ảnh hưởng đến tính khả thi của sàng lọc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3048002" y="598361"/>
            <a:ext cx="404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STI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7243549" y="648835"/>
            <a:ext cx="752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Lỵ amip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88464-C370-9D0D-51B4-D3E80DF9EF06}"/>
              </a:ext>
            </a:extLst>
          </p:cNvPr>
          <p:cNvSpPr txBox="1"/>
          <p:nvPr/>
        </p:nvSpPr>
        <p:spPr>
          <a:xfrm>
            <a:off x="7045108" y="3722641"/>
            <a:ext cx="974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Rota vi-rút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2596885" y="3854824"/>
            <a:ext cx="130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Cúm A/B + RSV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E7346-C54C-39C6-E4AD-99979CE9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955327"/>
            <a:ext cx="6553200" cy="276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073CE-0C1F-BC44-7317-B1AB2034B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69" r="-1526"/>
          <a:stretch/>
        </p:blipFill>
        <p:spPr>
          <a:xfrm>
            <a:off x="7243549" y="954041"/>
            <a:ext cx="3680103" cy="276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E80D9-721C-991E-8CBC-27899D9C85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46" r="-395"/>
          <a:stretch/>
        </p:blipFill>
        <p:spPr>
          <a:xfrm>
            <a:off x="7179783" y="4102100"/>
            <a:ext cx="3680104" cy="2755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1508C-0BCC-93D8-6BEE-9D8CEC09B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20" y="4068582"/>
            <a:ext cx="6540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62889C-FED1-B07F-7142-77A543F2C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17"/>
          <a:stretch/>
        </p:blipFill>
        <p:spPr>
          <a:xfrm>
            <a:off x="8495402" y="943723"/>
            <a:ext cx="3622295" cy="275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2918986" y="672801"/>
            <a:ext cx="502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6382361" y="681003"/>
            <a:ext cx="495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3720577" y="375165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Giang mai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B3CB3-DA53-58E8-589B-2DDF6D513233}"/>
              </a:ext>
            </a:extLst>
          </p:cNvPr>
          <p:cNvSpPr txBox="1"/>
          <p:nvPr/>
        </p:nvSpPr>
        <p:spPr>
          <a:xfrm>
            <a:off x="7337972" y="3765534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Rubella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43692-647B-ED18-3744-9387C0582A73}"/>
              </a:ext>
            </a:extLst>
          </p:cNvPr>
          <p:cNvSpPr txBox="1"/>
          <p:nvPr/>
        </p:nvSpPr>
        <p:spPr>
          <a:xfrm>
            <a:off x="9084960" y="686001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HIV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064063-1191-292B-A59E-1F076E06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72" y="4073311"/>
            <a:ext cx="6540500" cy="276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7C9B91-C054-6E0E-9A95-173E932AB0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17"/>
          <a:stretch/>
        </p:blipFill>
        <p:spPr>
          <a:xfrm>
            <a:off x="7273812" y="4073311"/>
            <a:ext cx="3622296" cy="2768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029E717-DA9C-9BE9-8983-9F921BAAEDF6}"/>
              </a:ext>
            </a:extLst>
          </p:cNvPr>
          <p:cNvSpPr txBox="1">
            <a:spLocks/>
          </p:cNvSpPr>
          <p:nvPr/>
        </p:nvSpPr>
        <p:spPr>
          <a:xfrm>
            <a:off x="1748228" y="90675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yếu tố ảnh hưởng đến tính khả thi của sàng lọc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060030-0DA0-8F24-936A-2BEDE549A6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90"/>
          <a:stretch/>
        </p:blipFill>
        <p:spPr>
          <a:xfrm>
            <a:off x="5627997" y="961972"/>
            <a:ext cx="3511550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8B1726-D529-75EC-AFFB-B185C7566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9048"/>
            <a:ext cx="6489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8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2596885" y="587594"/>
            <a:ext cx="404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STI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6779651" y="632115"/>
            <a:ext cx="752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Lỵ amip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88464-C370-9D0D-51B4-D3E80DF9EF06}"/>
              </a:ext>
            </a:extLst>
          </p:cNvPr>
          <p:cNvSpPr txBox="1"/>
          <p:nvPr/>
        </p:nvSpPr>
        <p:spPr>
          <a:xfrm>
            <a:off x="6843712" y="3741931"/>
            <a:ext cx="974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Rota vi-rút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2596885" y="3854824"/>
            <a:ext cx="130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Cúm A/B + RSV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DFE10-91E1-8040-5A07-C487FC79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004"/>
            <a:ext cx="6553200" cy="276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80340-0167-B885-C778-A549C5498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22"/>
          <a:stretch/>
        </p:blipFill>
        <p:spPr>
          <a:xfrm>
            <a:off x="6843713" y="802723"/>
            <a:ext cx="3943564" cy="276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3A3A7-7ABC-6986-C867-0D2FDF14B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05"/>
          <a:stretch/>
        </p:blipFill>
        <p:spPr>
          <a:xfrm>
            <a:off x="6843712" y="3935033"/>
            <a:ext cx="3943565" cy="275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3D649B-1ED9-DC98-D2D2-54E9BBA38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3935033"/>
            <a:ext cx="6540500" cy="2755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D588761-A293-B15B-6596-28726445D6AC}"/>
              </a:ext>
            </a:extLst>
          </p:cNvPr>
          <p:cNvSpPr txBox="1">
            <a:spLocks/>
          </p:cNvSpPr>
          <p:nvPr/>
        </p:nvSpPr>
        <p:spPr>
          <a:xfrm>
            <a:off x="1748228" y="90675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yếu tố ảnh hưởng đến lựa chọn của người dân</a:t>
            </a:r>
          </a:p>
        </p:txBody>
      </p:sp>
    </p:spTree>
    <p:extLst>
      <p:ext uri="{BB962C8B-B14F-4D97-AF65-F5344CB8AC3E}">
        <p14:creationId xmlns:p14="http://schemas.microsoft.com/office/powerpoint/2010/main" val="397328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1236EC-CA91-D592-B7EC-0F542FE4FAE3}"/>
              </a:ext>
            </a:extLst>
          </p:cNvPr>
          <p:cNvSpPr txBox="1"/>
          <p:nvPr/>
        </p:nvSpPr>
        <p:spPr>
          <a:xfrm>
            <a:off x="2594622" y="636727"/>
            <a:ext cx="502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44824-210E-F2FB-DF71-82DB3A461AF1}"/>
              </a:ext>
            </a:extLst>
          </p:cNvPr>
          <p:cNvSpPr txBox="1"/>
          <p:nvPr/>
        </p:nvSpPr>
        <p:spPr>
          <a:xfrm>
            <a:off x="5783203" y="636727"/>
            <a:ext cx="495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VGC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B38B1-146C-639C-BE0A-D23C6BA607A3}"/>
              </a:ext>
            </a:extLst>
          </p:cNvPr>
          <p:cNvSpPr txBox="1"/>
          <p:nvPr/>
        </p:nvSpPr>
        <p:spPr>
          <a:xfrm>
            <a:off x="3027162" y="384096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Giang mai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B3CB3-DA53-58E8-589B-2DDF6D513233}"/>
              </a:ext>
            </a:extLst>
          </p:cNvPr>
          <p:cNvSpPr txBox="1"/>
          <p:nvPr/>
        </p:nvSpPr>
        <p:spPr>
          <a:xfrm>
            <a:off x="6972354" y="3849295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Rubella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43692-647B-ED18-3744-9387C0582A73}"/>
              </a:ext>
            </a:extLst>
          </p:cNvPr>
          <p:cNvSpPr txBox="1"/>
          <p:nvPr/>
        </p:nvSpPr>
        <p:spPr>
          <a:xfrm>
            <a:off x="8981892" y="642733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HIV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7F6FE-E08C-ACB8-0655-BFE70DDE4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51"/>
          <a:stretch/>
        </p:blipFill>
        <p:spPr>
          <a:xfrm>
            <a:off x="9093764" y="778577"/>
            <a:ext cx="2919412" cy="276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CF88DD-A6CE-316C-5659-978BA51E9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54"/>
          <a:stretch/>
        </p:blipFill>
        <p:spPr>
          <a:xfrm>
            <a:off x="-40427" y="778577"/>
            <a:ext cx="5895985" cy="276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6CCDF-8C8C-D048-DBC8-7D6D273FD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36" r="10593"/>
          <a:stretch/>
        </p:blipFill>
        <p:spPr>
          <a:xfrm>
            <a:off x="5975155" y="778577"/>
            <a:ext cx="3006737" cy="276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16360D-86B9-8F2B-7CCB-20F119595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7" y="4007348"/>
            <a:ext cx="6553200" cy="276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4CBE2B-F8FD-75CE-3F0E-6CA157B322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51"/>
          <a:stretch/>
        </p:blipFill>
        <p:spPr>
          <a:xfrm>
            <a:off x="7004484" y="4007348"/>
            <a:ext cx="3954816" cy="27686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88A04C3-A104-1B72-D967-7077E3B60C77}"/>
              </a:ext>
            </a:extLst>
          </p:cNvPr>
          <p:cNvSpPr txBox="1">
            <a:spLocks/>
          </p:cNvSpPr>
          <p:nvPr/>
        </p:nvSpPr>
        <p:spPr>
          <a:xfrm>
            <a:off x="1748228" y="90675"/>
            <a:ext cx="8695544" cy="60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yếu tố ảnh hưởng đến lựa chọn của người dân</a:t>
            </a:r>
          </a:p>
        </p:txBody>
      </p:sp>
    </p:spTree>
    <p:extLst>
      <p:ext uri="{BB962C8B-B14F-4D97-AF65-F5344CB8AC3E}">
        <p14:creationId xmlns:p14="http://schemas.microsoft.com/office/powerpoint/2010/main" val="276827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1190-4DE6-4DB2-0B7B-F83B86E9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Kết luận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D332643-D939-C969-5FE2-AE6F2BC5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57AB5D-D90D-C24C-70CB-740E1C14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Chương trình sàng lọc một số bệnh thường gặp ở tuyến YTCS được người dân và CBYT chấp nhận ở mức cao:</a:t>
            </a:r>
          </a:p>
          <a:p>
            <a:pPr>
              <a:lnSpc>
                <a:spcPct val="100000"/>
              </a:lnSpc>
            </a:pPr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Hầu hết người dân (trên 95%) sau khi được tư vấn đều đồng ý tham gia sàng lọc tất cả xét nghiệm, ngoại trừ xét nghiệm Lậu và Chlamydia (77%).</a:t>
            </a:r>
          </a:p>
          <a:p>
            <a:pPr>
              <a:lnSpc>
                <a:spcPct val="100000"/>
              </a:lnSpc>
            </a:pPr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Hầu hết người được xét nghiệm đều ủng hộ chương trình sàng lọc. Tỷ lệ ủng hộ ở các loại hình xét nghiệm đều trên 99%. </a:t>
            </a:r>
          </a:p>
          <a:p>
            <a:pPr>
              <a:lnSpc>
                <a:spcPct val="100000"/>
              </a:lnSpc>
            </a:pPr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Hầu hết cán bộ y tế đều ủng hộ chương trình sàng lọc. Tỷ lệ ủng hộ ở các loại hình xét nghiệm đều trên 91%. </a:t>
            </a:r>
            <a:endParaRPr lang="en-US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6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1190-4DE6-4DB2-0B7B-F83B86E9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Kết luận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D332643-D939-C969-5FE2-AE6F2BC5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57AB5D-D90D-C24C-70CB-740E1C14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6672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Chương trình sàng lọc một số bệnh thường gặp ở tuyến YTCS có tính khả thi cao:</a:t>
            </a:r>
          </a:p>
          <a:p>
            <a:pPr algn="just">
              <a:lnSpc>
                <a:spcPct val="100000"/>
              </a:lnSpc>
            </a:pPr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Hầu hết CBYT đều đánh giá cao tính khả thi của việc triển khai tất cả các các xét nghiệm sàng lọc, tập trung vào 3 cấu phần: “có thể lấy mẫu xét nghiệm thường xuyên”, “việc lấy mẫu tương đối dễ dàng”, và “tự tin khi thực hiện lấy mẫu”. </a:t>
            </a:r>
          </a:p>
          <a:p>
            <a:pPr algn="just">
              <a:lnSpc>
                <a:spcPct val="100000"/>
              </a:lnSpc>
            </a:pPr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Riêng đối với xét nghiệm Lỵ amip, hầu hết CBYT lựa chọn phương án “không có ý kiến” ở cấu phần ”tự tin khi thực hiện lấy mẫu”, cho thấy CBYT vẫn chưa tự tin khi thực hiện xét nghiệm này (lấy mẫu phân). </a:t>
            </a:r>
          </a:p>
          <a:p>
            <a:pPr algn="just">
              <a:lnSpc>
                <a:spcPct val="100000"/>
              </a:lnSpc>
            </a:pPr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Một số yếu tố ảnh hưởng đến tính khả thi của việc triển khai xét nghiệm: miễn phí xét nghiệm, sự sẵn của thiết bị xét nghiệm và nhận thức của người dân.</a:t>
            </a:r>
          </a:p>
          <a:p>
            <a:pPr algn="just">
              <a:lnSpc>
                <a:spcPct val="100000"/>
              </a:lnSpc>
            </a:pPr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Một số yếu tố ảnh hưởng đến lựa chọn xét nghiệm của người dân: miễn phí xét nghiệm, sự thuận tiện của lấy mẫu tại TYT xã và nhận thức của người dân.</a:t>
            </a:r>
          </a:p>
          <a:p>
            <a:pPr algn="just">
              <a:lnSpc>
                <a:spcPct val="100000"/>
              </a:lnSpc>
            </a:pPr>
            <a:endParaRPr lang="vi-VN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vi-VN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vi-VN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vi-VN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vi-VN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3C43-593C-E276-C8AA-4553CAF3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Trân trọng cảm ơn. 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06445627-F898-4DC8-530D-D251F6BF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F09B-A39C-1E7E-3584-A5DE10CE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Mô tả nội dung can thiệp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908BB16-A8AA-752F-5BA3-459FD494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167959-49A1-FDD1-0C9F-60BC968CB3C1}"/>
              </a:ext>
            </a:extLst>
          </p:cNvPr>
          <p:cNvSpPr/>
          <p:nvPr/>
        </p:nvSpPr>
        <p:spPr>
          <a:xfrm>
            <a:off x="838200" y="5615354"/>
            <a:ext cx="3757246" cy="87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agram of a virus&#10;&#10;Description automatically generated with medium confidence">
            <a:extLst>
              <a:ext uri="{FF2B5EF4-FFF2-40B4-BE49-F238E27FC236}">
                <a16:creationId xmlns:a16="http://schemas.microsoft.com/office/drawing/2014/main" id="{C24F8F60-D133-78B1-9AC0-38A75A7C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6531"/>
            <a:ext cx="9205074" cy="37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1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group of text&#10;&#10;Description automatically generated with medium confidence">
            <a:extLst>
              <a:ext uri="{FF2B5EF4-FFF2-40B4-BE49-F238E27FC236}">
                <a16:creationId xmlns:a16="http://schemas.microsoft.com/office/drawing/2014/main" id="{5C724772-D632-62E3-8161-D81F26B4F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1" y="673028"/>
            <a:ext cx="11363578" cy="5945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33E22-CB19-432C-B98B-B24BA6E0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Phương pháp đánh giá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9DA3F34-D8B0-CD94-8C51-5A7FCD77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3E22-CB19-432C-B98B-B24BA6E0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Kết quả đánh giá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9DA3F34-D8B0-CD94-8C51-5A7FCD77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27A92-85BE-8DC3-E9AA-98380FB6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387"/>
            <a:ext cx="4046823" cy="2306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E29247-1680-6047-7CCB-22AE738CCD1F}"/>
              </a:ext>
            </a:extLst>
          </p:cNvPr>
          <p:cNvSpPr txBox="1"/>
          <p:nvPr/>
        </p:nvSpPr>
        <p:spPr>
          <a:xfrm>
            <a:off x="1686050" y="132204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PNMT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7F54E-B191-0014-00C3-7D6F3BA2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49" y="1451386"/>
            <a:ext cx="3904993" cy="2306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32FA92-BFDF-B6D1-C13D-0B2D59E9A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242" y="1420892"/>
            <a:ext cx="3904993" cy="2336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60BA5-ECAA-6C32-6CA8-93854511FBA0}"/>
              </a:ext>
            </a:extLst>
          </p:cNvPr>
          <p:cNvSpPr txBox="1"/>
          <p:nvPr/>
        </p:nvSpPr>
        <p:spPr>
          <a:xfrm>
            <a:off x="5747870" y="1328291"/>
            <a:ext cx="64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STI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C7C82-CDFE-3058-7192-33E6036DDFA5}"/>
              </a:ext>
            </a:extLst>
          </p:cNvPr>
          <p:cNvSpPr txBox="1"/>
          <p:nvPr/>
        </p:nvSpPr>
        <p:spPr>
          <a:xfrm>
            <a:off x="8559933" y="1267003"/>
            <a:ext cx="257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Người chăm sóc TE&lt;5 (hô hấp)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E6F006-3E04-4348-3105-8D374EF38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8" y="4442319"/>
            <a:ext cx="3872821" cy="23172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B4A034-BC7C-8B9B-C53A-223D9F2145FC}"/>
              </a:ext>
            </a:extLst>
          </p:cNvPr>
          <p:cNvSpPr txBox="1"/>
          <p:nvPr/>
        </p:nvSpPr>
        <p:spPr>
          <a:xfrm>
            <a:off x="622770" y="4288430"/>
            <a:ext cx="280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Người chăm sóc TE&lt;5 (tiêu chảy)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E37AAC-6931-99D7-78BC-FE416C038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373" y="4337230"/>
            <a:ext cx="3904993" cy="23365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B9251A-773D-DB83-3261-98555D445D81}"/>
              </a:ext>
            </a:extLst>
          </p:cNvPr>
          <p:cNvSpPr txBox="1"/>
          <p:nvPr/>
        </p:nvSpPr>
        <p:spPr>
          <a:xfrm>
            <a:off x="4347228" y="4134541"/>
            <a:ext cx="280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Người chăm sóc TE&gt;5 (tiêu chảy)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98AA2-F7CF-FBF5-548D-083F52B6FE64}"/>
              </a:ext>
            </a:extLst>
          </p:cNvPr>
          <p:cNvSpPr txBox="1"/>
          <p:nvPr/>
        </p:nvSpPr>
        <p:spPr>
          <a:xfrm>
            <a:off x="8338590" y="4134540"/>
            <a:ext cx="280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Người lớn (tiêu chảy)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6FF054-4016-3D0A-945D-542D3A252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990" y="4288428"/>
            <a:ext cx="4010431" cy="23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664E099-0815-9FFB-BB25-80DE5F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75525D-2798-395C-A85E-6EFD554BA097}"/>
              </a:ext>
            </a:extLst>
          </p:cNvPr>
          <p:cNvGrpSpPr/>
          <p:nvPr/>
        </p:nvGrpSpPr>
        <p:grpSpPr>
          <a:xfrm>
            <a:off x="1508067" y="527057"/>
            <a:ext cx="9314843" cy="333348"/>
            <a:chOff x="1825028" y="1241432"/>
            <a:chExt cx="9314843" cy="333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2CED31-CFE6-49DA-A0F6-6FFC29C508D5}"/>
                </a:ext>
              </a:extLst>
            </p:cNvPr>
            <p:cNvSpPr txBox="1"/>
            <p:nvPr/>
          </p:nvSpPr>
          <p:spPr>
            <a:xfrm>
              <a:off x="1825028" y="12670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PNMT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E9202C-7557-3700-15C9-31941DFA4A74}"/>
                </a:ext>
              </a:extLst>
            </p:cNvPr>
            <p:cNvSpPr txBox="1"/>
            <p:nvPr/>
          </p:nvSpPr>
          <p:spPr>
            <a:xfrm>
              <a:off x="6070234" y="1241432"/>
              <a:ext cx="6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STI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A2431-53C1-EB8C-2387-C4D85B4944AA}"/>
                </a:ext>
              </a:extLst>
            </p:cNvPr>
            <p:cNvSpPr txBox="1"/>
            <p:nvPr/>
          </p:nvSpPr>
          <p:spPr>
            <a:xfrm>
              <a:off x="8559933" y="1267003"/>
              <a:ext cx="2579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(hô hấp)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08584-8D8C-A97F-5979-1C297393F9CC}"/>
              </a:ext>
            </a:extLst>
          </p:cNvPr>
          <p:cNvGrpSpPr/>
          <p:nvPr/>
        </p:nvGrpSpPr>
        <p:grpSpPr>
          <a:xfrm>
            <a:off x="957733" y="3618465"/>
            <a:ext cx="10454739" cy="307779"/>
            <a:chOff x="622770" y="4288428"/>
            <a:chExt cx="10454739" cy="3077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40935-8DE2-3B0E-7915-E81F05915B16}"/>
                </a:ext>
              </a:extLst>
            </p:cNvPr>
            <p:cNvSpPr txBox="1"/>
            <p:nvPr/>
          </p:nvSpPr>
          <p:spPr>
            <a:xfrm>
              <a:off x="622770" y="4288430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(tiêu chảy)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6445EC-EFBE-481D-C826-F11DD257AF65}"/>
                </a:ext>
              </a:extLst>
            </p:cNvPr>
            <p:cNvSpPr txBox="1"/>
            <p:nvPr/>
          </p:nvSpPr>
          <p:spPr>
            <a:xfrm>
              <a:off x="4360396" y="4288428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TE&gt;5 (tiêu chảy)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42D49-9038-5187-3764-AEC83146BF5D}"/>
                </a:ext>
              </a:extLst>
            </p:cNvPr>
            <p:cNvSpPr txBox="1"/>
            <p:nvPr/>
          </p:nvSpPr>
          <p:spPr>
            <a:xfrm>
              <a:off x="8276228" y="4288428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lớn (tiêu chảy)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2854372-E0E0-CEE3-F215-9F571374D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288" y="875137"/>
            <a:ext cx="3894698" cy="22999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1E87AF-A831-BCB5-F3AD-2D9EC0BAB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986" y="915440"/>
            <a:ext cx="3843870" cy="2299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AD8655-C073-D790-2812-65C542F64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857" y="4192942"/>
            <a:ext cx="3843870" cy="22999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C725A3-0E08-F896-5A21-4382DA3FD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52" y="4161609"/>
            <a:ext cx="3896236" cy="23312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BA54BF-B298-7B01-9581-835C476A5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18" y="884106"/>
            <a:ext cx="4007559" cy="2331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31AE01-C6ED-BB1D-3FD8-B95194C324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710" y="4161608"/>
            <a:ext cx="3896238" cy="233126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E44A9951-F6AA-038F-F71B-FC0C29DD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82" y="23502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339868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664E099-0815-9FFB-BB25-80DE5F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75525D-2798-395C-A85E-6EFD554BA097}"/>
              </a:ext>
            </a:extLst>
          </p:cNvPr>
          <p:cNvGrpSpPr/>
          <p:nvPr/>
        </p:nvGrpSpPr>
        <p:grpSpPr>
          <a:xfrm>
            <a:off x="1438577" y="527057"/>
            <a:ext cx="8829068" cy="333346"/>
            <a:chOff x="1825028" y="1241433"/>
            <a:chExt cx="8829068" cy="3333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2CED31-CFE6-49DA-A0F6-6FFC29C508D5}"/>
                </a:ext>
              </a:extLst>
            </p:cNvPr>
            <p:cNvSpPr txBox="1"/>
            <p:nvPr/>
          </p:nvSpPr>
          <p:spPr>
            <a:xfrm>
              <a:off x="1825028" y="12670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PNMT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E9202C-7557-3700-15C9-31941DFA4A74}"/>
                </a:ext>
              </a:extLst>
            </p:cNvPr>
            <p:cNvSpPr txBox="1"/>
            <p:nvPr/>
          </p:nvSpPr>
          <p:spPr>
            <a:xfrm>
              <a:off x="5705741" y="1241433"/>
              <a:ext cx="6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STI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A2431-53C1-EB8C-2387-C4D85B4944AA}"/>
                </a:ext>
              </a:extLst>
            </p:cNvPr>
            <p:cNvSpPr txBox="1"/>
            <p:nvPr/>
          </p:nvSpPr>
          <p:spPr>
            <a:xfrm>
              <a:off x="8074158" y="1267002"/>
              <a:ext cx="2579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(hô hấp)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08584-8D8C-A97F-5979-1C297393F9CC}"/>
              </a:ext>
            </a:extLst>
          </p:cNvPr>
          <p:cNvGrpSpPr/>
          <p:nvPr/>
        </p:nvGrpSpPr>
        <p:grpSpPr>
          <a:xfrm>
            <a:off x="360300" y="3650769"/>
            <a:ext cx="9907345" cy="365835"/>
            <a:chOff x="25337" y="4320732"/>
            <a:chExt cx="9907345" cy="365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40935-8DE2-3B0E-7915-E81F05915B16}"/>
                </a:ext>
              </a:extLst>
            </p:cNvPr>
            <p:cNvSpPr txBox="1"/>
            <p:nvPr/>
          </p:nvSpPr>
          <p:spPr>
            <a:xfrm>
              <a:off x="25337" y="4323586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(tiêu chảy)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6445EC-EFBE-481D-C826-F11DD257AF65}"/>
                </a:ext>
              </a:extLst>
            </p:cNvPr>
            <p:cNvSpPr txBox="1"/>
            <p:nvPr/>
          </p:nvSpPr>
          <p:spPr>
            <a:xfrm>
              <a:off x="3903380" y="4320732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TE&gt;5 (tiêu chảy)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42D49-9038-5187-3764-AEC83146BF5D}"/>
                </a:ext>
              </a:extLst>
            </p:cNvPr>
            <p:cNvSpPr txBox="1"/>
            <p:nvPr/>
          </p:nvSpPr>
          <p:spPr>
            <a:xfrm>
              <a:off x="7131401" y="4378790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lớn (tiêu chảy)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3D25E55-389D-760D-A250-F397BC023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9" r="39408"/>
          <a:stretch/>
        </p:blipFill>
        <p:spPr>
          <a:xfrm>
            <a:off x="441981" y="398317"/>
            <a:ext cx="2801282" cy="3184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B9E4D4-AE5F-22ED-FAB5-F67BAA8217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0" r="33039"/>
          <a:stretch/>
        </p:blipFill>
        <p:spPr>
          <a:xfrm>
            <a:off x="4241013" y="834834"/>
            <a:ext cx="2801282" cy="269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06A5C-2D49-F7DE-6964-52A9E318B7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7" r="35062"/>
          <a:stretch/>
        </p:blipFill>
        <p:spPr>
          <a:xfrm>
            <a:off x="357629" y="3961400"/>
            <a:ext cx="2801282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E1B46-7B96-B459-ABA4-28C378D04A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2" r="34927"/>
          <a:stretch/>
        </p:blipFill>
        <p:spPr>
          <a:xfrm>
            <a:off x="4241013" y="3961400"/>
            <a:ext cx="2801282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5B960D-F11D-2C13-B347-341C5E943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624" y="3958546"/>
            <a:ext cx="5527342" cy="2817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CCF37B-1199-FE9B-8020-A1FF951BC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364" y="834834"/>
            <a:ext cx="4584700" cy="2743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F35375-5BD5-0F50-04D4-081880A7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82" y="23502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 nhập/ tháng</a:t>
            </a:r>
          </a:p>
        </p:txBody>
      </p:sp>
    </p:spTree>
    <p:extLst>
      <p:ext uri="{BB962C8B-B14F-4D97-AF65-F5344CB8AC3E}">
        <p14:creationId xmlns:p14="http://schemas.microsoft.com/office/powerpoint/2010/main" val="266814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664E099-0815-9FFB-BB25-80DE5F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75525D-2798-395C-A85E-6EFD554BA097}"/>
              </a:ext>
            </a:extLst>
          </p:cNvPr>
          <p:cNvGrpSpPr/>
          <p:nvPr/>
        </p:nvGrpSpPr>
        <p:grpSpPr>
          <a:xfrm>
            <a:off x="1438577" y="527057"/>
            <a:ext cx="8829068" cy="333346"/>
            <a:chOff x="1825028" y="1241433"/>
            <a:chExt cx="8829068" cy="3333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2CED31-CFE6-49DA-A0F6-6FFC29C508D5}"/>
                </a:ext>
              </a:extLst>
            </p:cNvPr>
            <p:cNvSpPr txBox="1"/>
            <p:nvPr/>
          </p:nvSpPr>
          <p:spPr>
            <a:xfrm>
              <a:off x="1825028" y="12670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PNMT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E9202C-7557-3700-15C9-31941DFA4A74}"/>
                </a:ext>
              </a:extLst>
            </p:cNvPr>
            <p:cNvSpPr txBox="1"/>
            <p:nvPr/>
          </p:nvSpPr>
          <p:spPr>
            <a:xfrm>
              <a:off x="5705741" y="1241433"/>
              <a:ext cx="6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STI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A2431-53C1-EB8C-2387-C4D85B4944AA}"/>
                </a:ext>
              </a:extLst>
            </p:cNvPr>
            <p:cNvSpPr txBox="1"/>
            <p:nvPr/>
          </p:nvSpPr>
          <p:spPr>
            <a:xfrm>
              <a:off x="8074158" y="1267002"/>
              <a:ext cx="2579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(hô hấp)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08584-8D8C-A97F-5979-1C297393F9CC}"/>
              </a:ext>
            </a:extLst>
          </p:cNvPr>
          <p:cNvGrpSpPr/>
          <p:nvPr/>
        </p:nvGrpSpPr>
        <p:grpSpPr>
          <a:xfrm>
            <a:off x="360300" y="3650769"/>
            <a:ext cx="9907345" cy="365835"/>
            <a:chOff x="25337" y="4320732"/>
            <a:chExt cx="9907345" cy="365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40935-8DE2-3B0E-7915-E81F05915B16}"/>
                </a:ext>
              </a:extLst>
            </p:cNvPr>
            <p:cNvSpPr txBox="1"/>
            <p:nvPr/>
          </p:nvSpPr>
          <p:spPr>
            <a:xfrm>
              <a:off x="25337" y="4323586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TE&lt;5 (tiêu chảy)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6445EC-EFBE-481D-C826-F11DD257AF65}"/>
                </a:ext>
              </a:extLst>
            </p:cNvPr>
            <p:cNvSpPr txBox="1"/>
            <p:nvPr/>
          </p:nvSpPr>
          <p:spPr>
            <a:xfrm>
              <a:off x="3903380" y="4320732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chăm sóc TE&gt;5 (tiêu chảy)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42D49-9038-5187-3764-AEC83146BF5D}"/>
                </a:ext>
              </a:extLst>
            </p:cNvPr>
            <p:cNvSpPr txBox="1"/>
            <p:nvPr/>
          </p:nvSpPr>
          <p:spPr>
            <a:xfrm>
              <a:off x="7131401" y="4378790"/>
              <a:ext cx="2801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Người lớn (tiêu chảy)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EF19A40-64BF-F6BB-FDE1-C995FC5E1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861"/>
          <a:stretch/>
        </p:blipFill>
        <p:spPr>
          <a:xfrm>
            <a:off x="205026" y="796692"/>
            <a:ext cx="3111827" cy="2822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DD5D4-E1D2-EEB2-D07E-47FFDC10A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861"/>
          <a:stretch/>
        </p:blipFill>
        <p:spPr>
          <a:xfrm>
            <a:off x="3846643" y="758657"/>
            <a:ext cx="3106930" cy="2898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4F7FDB-95E7-67B9-0F78-B95C85A3F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126"/>
          <a:stretch/>
        </p:blipFill>
        <p:spPr>
          <a:xfrm>
            <a:off x="234891" y="3913092"/>
            <a:ext cx="3111828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5DD033-B460-E5A7-A44D-51304133CB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233"/>
          <a:stretch/>
        </p:blipFill>
        <p:spPr>
          <a:xfrm>
            <a:off x="3773459" y="3854839"/>
            <a:ext cx="3306768" cy="2919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A4EBEF-9351-7A3C-B68B-F175D446F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324" y="3883965"/>
            <a:ext cx="4782229" cy="2861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7C90A-D409-0F12-18F4-66343BCB2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5864" y="796692"/>
            <a:ext cx="4844058" cy="289838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154E44D-58AA-D5F1-9E54-A3381FB6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11" y="55672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 tiếp cận đầu tiên khi có vấn đề sức khoẻ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3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664E099-0815-9FFB-BB25-80DE5F53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54BD3-F36D-FA68-C1D5-6E0900CA4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67" y="748887"/>
            <a:ext cx="9788465" cy="61091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8F0AC9E-DDAF-1176-1812-3B25EBEB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227" y="148156"/>
            <a:ext cx="8695544" cy="600731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Kinh nghiệm sàng lọc trước đây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6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22" ma:contentTypeDescription="Create a new document." ma:contentTypeScope="" ma:versionID="c4f4c75b41a74be3bc7eadaa1e08eaa0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19aeccfb4ad5f60af311e43ed47fa701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91e9d6-a12c-4c86-87cb-8721f0ea6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b0a597-f2ee-4da4-9caf-9ff717947869}" ma:internalName="TaxCatchAll" ma:showField="CatchAllData" ma:web="10c4dcad-8d39-4939-b489-2456ead71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EBF74-2CCB-4039-A8C9-1C142359B879}"/>
</file>

<file path=customXml/itemProps2.xml><?xml version="1.0" encoding="utf-8"?>
<ds:datastoreItem xmlns:ds="http://schemas.openxmlformats.org/officeDocument/2006/customXml" ds:itemID="{28D9EBFE-E214-4C6F-9F5B-09415B7E3783}"/>
</file>

<file path=docProps/app.xml><?xml version="1.0" encoding="utf-8"?>
<Properties xmlns="http://schemas.openxmlformats.org/officeDocument/2006/extended-properties" xmlns:vt="http://schemas.openxmlformats.org/officeDocument/2006/docPropsVTypes">
  <TotalTime>8269</TotalTime>
  <Words>882</Words>
  <Application>Microsoft Macintosh PowerPoint</Application>
  <PresentationFormat>Widescreen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Đánh giá tác động  của sàng lọc một số bệnh thường gặp  tại tuyến y tế cơ sở</vt:lpstr>
      <vt:lpstr>Nội dung trình bày</vt:lpstr>
      <vt:lpstr>1. Mô tả nội dung can thiệp</vt:lpstr>
      <vt:lpstr>2. Phương pháp đánh giá</vt:lpstr>
      <vt:lpstr>3. Kết quả đánh giá</vt:lpstr>
      <vt:lpstr>Nghề nghiệp</vt:lpstr>
      <vt:lpstr>Thu nhập/ tháng</vt:lpstr>
      <vt:lpstr>Nơi tiếp cận đầu tiên khi có vấn đề sức khoẻ</vt:lpstr>
      <vt:lpstr>Kinh nghiệm sàng lọc trước đây</vt:lpstr>
      <vt:lpstr>Tỷ lệ đồng ý sàng lọc</vt:lpstr>
      <vt:lpstr>Nguồn thông tin về chương trình sàng lọc</vt:lpstr>
      <vt:lpstr>Tư vấn trước khi sàng lọc</vt:lpstr>
      <vt:lpstr>Mức độ chấp nhận</vt:lpstr>
      <vt:lpstr>Mức độ chấp nhận từ góc độ người dân</vt:lpstr>
      <vt:lpstr>PowerPoint Presentation</vt:lpstr>
      <vt:lpstr>PowerPoint Presentation</vt:lpstr>
      <vt:lpstr>Mức độ khả thi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Kết luận</vt:lpstr>
      <vt:lpstr>4. Kết luận</vt:lpstr>
      <vt:lpstr>Trân trọng cảm ơn.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Tính chi phí - hiệu quả trong xét nghiệm sàng lọc ung thư cổ tử cung trên thế giới và tại Việt Nam</dc:title>
  <dc:creator>Due Ong The</dc:creator>
  <cp:lastModifiedBy>Ong The Due</cp:lastModifiedBy>
  <cp:revision>319</cp:revision>
  <dcterms:created xsi:type="dcterms:W3CDTF">2023-09-01T02:04:40Z</dcterms:created>
  <dcterms:modified xsi:type="dcterms:W3CDTF">2024-08-20T01:35:40Z</dcterms:modified>
</cp:coreProperties>
</file>