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authors.xml" ContentType="application/vnd.ms-powerpoint.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3" r:id="rId4"/>
    <p:sldId id="259" r:id="rId5"/>
    <p:sldId id="282" r:id="rId6"/>
    <p:sldId id="283" r:id="rId7"/>
    <p:sldId id="284" r:id="rId8"/>
    <p:sldId id="287" r:id="rId9"/>
    <p:sldId id="285" r:id="rId10"/>
    <p:sldId id="286" r:id="rId11"/>
    <p:sldId id="288" r:id="rId12"/>
    <p:sldId id="28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B0BCC2-B80A-40E2-26E4-5BAAEEC42F8E}" name="Van Anh Nguyen" initials="VN" userId="S::Van.Nguyen@Finddx.org::cfa40d42-0d26-4fab-90c4-39e4f41036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F7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9"/>
    <p:restoredTop sz="94673"/>
  </p:normalViewPr>
  <p:slideViewPr>
    <p:cSldViewPr snapToGrid="0">
      <p:cViewPr varScale="1">
        <p:scale>
          <a:sx n="86" d="100"/>
          <a:sy n="86" d="100"/>
        </p:scale>
        <p:origin x="24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9CB5-0966-F4CF-5F0E-D71CEC5F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3AF43-8E43-A674-CFF4-3BBA6A50E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06D8-FEF7-C621-2762-A5086C2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34CED-824E-AFE6-401F-471CC5F1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C8A1-1850-3785-92CD-E53ADD88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8A4C-0D80-747C-D5BC-8459849A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48656-F3DE-CE3B-697F-181091CE0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911F-A85A-2DD7-106C-8C6DE6BE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2982-6818-48C7-C7C3-0F64DC12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A77A5-802C-6B29-9080-F2E9DC27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0C6B2-BFA3-B373-0956-6DB5EF2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5AECD-DDD5-9DCA-4C21-47540071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83CA-ECCD-5CA3-3173-4CF4E42D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2FFE-B034-375E-97B2-DDC4612A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93C6E-F8CC-BE56-C232-7DCC8CCD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82CE-110C-F8B5-D080-4A4621C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450-A2F3-04E9-B2B7-BB9B59F5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AD827-7D45-83D8-EA7F-C0C761A6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B3F52-163D-189F-C967-E1AF88E2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3501-9540-C195-7F94-865E40AD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AC1E-48BA-91CF-2187-0F31DACA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39C7B-CBCB-F74F-B305-4AEB8B2F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69CA-9566-26F8-52AC-8BC69F9D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F9E7-8234-44B9-2466-66DC8D8A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6F789-F7BC-2A0B-0387-C9139290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3172-90BA-CF19-DEA2-36DA8341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294E2-1130-77E7-376C-A36EA9867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78092-2819-DF5E-DB04-F8CB3F8D5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D813-B5A8-9F99-82A1-E1241F52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D643F-7164-F03D-42A2-ED0528B8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AFC7-D98A-9B37-C75D-B606AFF1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8F33-35F3-7E91-CDD6-70C36A7F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FD02C-0743-D310-24C7-C101CB38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22C81-763E-4D4D-CF55-E31B95A66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090C1-8555-49AB-4614-A060F589D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7E9F0-6FA9-2930-4801-7704F8CD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4D4AE-451B-59AE-3551-B5246653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B26A5-F887-B897-20AA-18D29E00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F82FB-60C3-A0A4-32C2-5D4340A9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A537-F1A1-9D22-383C-A880464D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807F0-F156-0897-F5E4-5104ACF3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EF238-4665-4688-0458-8F9AC794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A2B51-DB81-B6D6-4B73-42AA3B32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80E25-1C9D-6C35-6597-7839E757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1C057-4AE3-E5D9-8124-AC8F3C25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D550-0B7C-0053-C8CD-A10F473C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B65-1A3E-49D5-C8B1-03C0CB1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2652-A99F-45C9-EFF4-ABCCE11A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198FF-5DA4-EDE0-58E3-16C265BE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8A15C-CBDE-0651-F9B3-0CF34849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818B2-3D08-DD48-1876-05F5B816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E2CF6-AFC2-B729-7548-FFBCFA34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B0CA-0193-E436-E5FA-5F059D05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D1D03-46A9-ABE7-DE11-5A4651A12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68C03-2A5D-533B-7ED1-07F17E344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B3844-6912-9DC8-ED76-8183E1DC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DF84-4819-F990-E1AA-15616A29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41E3-C20F-3F14-AB28-C3DA4C17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CF9E0-095B-E98A-D111-FFCCD4F8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BDB6A-45C6-93A1-4E7D-DE42C619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DB3A-7045-F79D-B90B-E676655A1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C0F4-EDC4-C94B-AFC2-E203A5CB8487}" type="datetimeFigureOut"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B9B81-7108-6A38-D2B5-754F33C0F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6AED-25F5-A1AB-3943-9D7762F4B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10DE-7FB6-F440-9A10-A7DDE78A1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7A6F-2F16-2EF6-2E7C-46ECA5817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760" y="1555695"/>
            <a:ext cx="10670480" cy="2387600"/>
          </a:xfrm>
        </p:spPr>
        <p:txBody>
          <a:bodyPr anchor="ctr">
            <a:noAutofit/>
          </a:bodyPr>
          <a:lstStyle/>
          <a:p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Đánh giá tác động </a:t>
            </a:r>
            <a:b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 nghiệm HPV DNA cho sàng lọc UTCTC</a:t>
            </a:r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với mô hình tập trung xét nghiệm </a:t>
            </a:r>
            <a:b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400" b="1">
                <a:latin typeface="Calibri" panose="020F0502020204030204" pitchFamily="34" charset="0"/>
                <a:cs typeface="Calibri" panose="020F0502020204030204" pitchFamily="34" charset="0"/>
              </a:rPr>
              <a:t>và phân tuyến lấy mẫu tại tuyến y tế cơ sở</a:t>
            </a:r>
            <a:endParaRPr lang="en-US" sz="4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AAAA1-AE19-20EC-B357-D1829DA95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346" y="4128294"/>
            <a:ext cx="9144000" cy="154437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TS. BS. Ong Thế Duệ</a:t>
            </a:r>
          </a:p>
          <a:p>
            <a:r>
              <a:rPr lang="en-US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 Chiến lược và Chính sách Y tế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47BA26-A5F1-EBE2-794A-0227BF0A1EC6}"/>
              </a:ext>
            </a:extLst>
          </p:cNvPr>
          <p:cNvSpPr txBox="1">
            <a:spLocks/>
          </p:cNvSpPr>
          <p:nvPr/>
        </p:nvSpPr>
        <p:spPr>
          <a:xfrm>
            <a:off x="1524000" y="6042665"/>
            <a:ext cx="9144000" cy="53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Hải Phòng, 22/8/2024</a:t>
            </a:r>
          </a:p>
        </p:txBody>
      </p:sp>
    </p:spTree>
    <p:extLst>
      <p:ext uri="{BB962C8B-B14F-4D97-AF65-F5344CB8AC3E}">
        <p14:creationId xmlns:p14="http://schemas.microsoft.com/office/powerpoint/2010/main" val="50634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BF547B-1DE4-1091-807A-F40BC019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40" y="668750"/>
            <a:ext cx="4584700" cy="275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263F1-F7E6-4627-4281-5D2023C8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53" y="633667"/>
            <a:ext cx="4572000" cy="284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A94B2-F920-0CA5-491F-812C8B407CEC}"/>
              </a:ext>
            </a:extLst>
          </p:cNvPr>
          <p:cNvSpPr txBox="1"/>
          <p:nvPr/>
        </p:nvSpPr>
        <p:spPr>
          <a:xfrm>
            <a:off x="1668234" y="142676"/>
            <a:ext cx="268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</a:rPr>
              <a:t>Mức độ chấp nhận </a:t>
            </a:r>
            <a:r>
              <a:rPr lang="en-US" sz="1600" b="1">
                <a:solidFill>
                  <a:srgbClr val="0A5F7E"/>
                </a:solidFill>
              </a:rPr>
              <a:t>của CBYT </a:t>
            </a:r>
            <a:r>
              <a:rPr lang="en-US" sz="1600" b="1">
                <a:solidFill>
                  <a:schemeClr val="accent2"/>
                </a:solidFill>
              </a:rPr>
              <a:t>đối với hình thức sàng lọc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03CD2-39F4-9627-5361-7E68F20029CE}"/>
              </a:ext>
            </a:extLst>
          </p:cNvPr>
          <p:cNvSpPr txBox="1"/>
          <p:nvPr/>
        </p:nvSpPr>
        <p:spPr>
          <a:xfrm>
            <a:off x="7479394" y="142676"/>
            <a:ext cx="287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</a:rPr>
              <a:t>Mức độ chấp nhận </a:t>
            </a:r>
            <a:r>
              <a:rPr lang="en-US" sz="1600" b="1">
                <a:solidFill>
                  <a:srgbClr val="0A5F7E"/>
                </a:solidFill>
              </a:rPr>
              <a:t>của CBYT </a:t>
            </a:r>
            <a:r>
              <a:rPr lang="en-US" sz="1600" b="1">
                <a:solidFill>
                  <a:schemeClr val="accent2"/>
                </a:solidFill>
              </a:rPr>
              <a:t>đối với phương pháp sàng lọc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D56EDB-35F8-352E-91FD-87BE2619F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97" y="3888266"/>
            <a:ext cx="4796001" cy="2896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0F2656-0350-3459-FE7C-668E37C86CF1}"/>
              </a:ext>
            </a:extLst>
          </p:cNvPr>
          <p:cNvSpPr txBox="1"/>
          <p:nvPr/>
        </p:nvSpPr>
        <p:spPr>
          <a:xfrm>
            <a:off x="4178750" y="3549712"/>
            <a:ext cx="383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</a:rPr>
              <a:t>Mức độ khả thi trong triển khai sàng lọc</a:t>
            </a:r>
          </a:p>
        </p:txBody>
      </p:sp>
    </p:spTree>
    <p:extLst>
      <p:ext uri="{BB962C8B-B14F-4D97-AF65-F5344CB8AC3E}">
        <p14:creationId xmlns:p14="http://schemas.microsoft.com/office/powerpoint/2010/main" val="3752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739DF-DF31-2CD5-5491-2713799C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51050"/>
            <a:ext cx="6019800" cy="275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0F2F9-AE96-6593-ADF0-24252744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822211"/>
            <a:ext cx="61341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2600D-068D-7117-845A-C9690358F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988"/>
            <a:ext cx="6426200" cy="275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B5EA3-E679-0D2D-A449-4942B58984DD}"/>
              </a:ext>
            </a:extLst>
          </p:cNvPr>
          <p:cNvSpPr txBox="1"/>
          <p:nvPr/>
        </p:nvSpPr>
        <p:spPr>
          <a:xfrm>
            <a:off x="424635" y="191477"/>
            <a:ext cx="5716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>
                <a:solidFill>
                  <a:schemeClr val="accent2"/>
                </a:solidFill>
              </a:rPr>
              <a:t>Yếu tố ảnh hưởng tới tính khả thi của triển khai sàng lọc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B2FDC-2CBD-8DF4-7603-8A7D243B604D}"/>
              </a:ext>
            </a:extLst>
          </p:cNvPr>
          <p:cNvSpPr txBox="1"/>
          <p:nvPr/>
        </p:nvSpPr>
        <p:spPr>
          <a:xfrm>
            <a:off x="832919" y="3364725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600" b="1">
                <a:solidFill>
                  <a:schemeClr val="accent2"/>
                </a:solidFill>
              </a:rPr>
              <a:t>Yếu tố ảnh hưởng tới </a:t>
            </a:r>
          </a:p>
          <a:p>
            <a:pPr algn="ctr"/>
            <a:r>
              <a:rPr lang="vi-VN" sz="1600" b="1">
                <a:solidFill>
                  <a:schemeClr val="accent2"/>
                </a:solidFill>
              </a:rPr>
              <a:t>quyết định của người dân tham gia sàng lọc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99D10-6D0A-9E14-3D28-232766BDB659}"/>
              </a:ext>
            </a:extLst>
          </p:cNvPr>
          <p:cNvSpPr txBox="1"/>
          <p:nvPr/>
        </p:nvSpPr>
        <p:spPr>
          <a:xfrm>
            <a:off x="7974297" y="1822938"/>
            <a:ext cx="356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>
                <a:solidFill>
                  <a:schemeClr val="accent2"/>
                </a:solidFill>
              </a:rPr>
              <a:t>Khó khăn trong triển khai sàng lọc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8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1190-4DE6-4DB2-0B7B-F83B86E9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Kết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2A3A-9A22-3363-EDE2-91458B99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2000" b="1">
                <a:latin typeface="Calibri" panose="020F0502020204030204" pitchFamily="34" charset="0"/>
                <a:cs typeface="Calibri" panose="020F0502020204030204" pitchFamily="34" charset="0"/>
              </a:rPr>
              <a:t>Mô hình xét nghiệm HPV DNA sàng lọc UTCTC của Dự án được phụ nữ và CBYT chấp nhận ở mức cao:</a:t>
            </a:r>
          </a:p>
          <a:p>
            <a:pPr>
              <a:lnSpc>
                <a:spcPct val="100000"/>
              </a:lnSpc>
            </a:pPr>
            <a:r>
              <a:rPr lang="vi-VN" sz="2000">
                <a:latin typeface="Calibri Light" panose="020F0302020204030204" pitchFamily="34" charset="0"/>
                <a:cs typeface="Calibri Light" panose="020F0302020204030204" pitchFamily="34" charset="0"/>
              </a:rPr>
              <a:t>Hầu hết phụ nữ được tư vấn (95%) đều đồng ý tham gia xét nghiệm HPV DNA sàng lọc UTCTC.</a:t>
            </a:r>
          </a:p>
          <a:p>
            <a:pPr>
              <a:lnSpc>
                <a:spcPct val="100000"/>
              </a:lnSpc>
            </a:pPr>
            <a:r>
              <a:rPr lang="vi-VN" sz="2000">
                <a:latin typeface="Calibri Light" panose="020F0302020204030204" pitchFamily="34" charset="0"/>
                <a:cs typeface="Calibri Light" panose="020F0302020204030204" pitchFamily="34" charset="0"/>
              </a:rPr>
              <a:t>Hầu hết phụ nữ được xét nghiệm đều ủng hộ cả phương pháp tự lấy mẫu (98%) và CBYT lấy mẫu (99%).</a:t>
            </a:r>
          </a:p>
          <a:p>
            <a:pPr>
              <a:lnSpc>
                <a:spcPct val="100000"/>
              </a:lnSpc>
            </a:pPr>
            <a:r>
              <a:rPr lang="vi-VN" sz="2000">
                <a:latin typeface="Calibri Light" panose="020F0302020204030204" pitchFamily="34" charset="0"/>
                <a:cs typeface="Calibri Light" panose="020F0302020204030204" pitchFamily="34" charset="0"/>
              </a:rPr>
              <a:t>Hầu hết CBYT (97%) ủng hộ việc triển khai lấy mẫu tại TYT xã cũng như tại các buổi sàng lọc cộng đồng do CDC tổ chức tại TYT xã.</a:t>
            </a:r>
          </a:p>
          <a:p>
            <a:pPr>
              <a:lnSpc>
                <a:spcPct val="100000"/>
              </a:lnSpc>
            </a:pPr>
            <a:r>
              <a:rPr lang="vi-VN" sz="2000">
                <a:latin typeface="Calibri Light" panose="020F0302020204030204" pitchFamily="34" charset="0"/>
                <a:cs typeface="Calibri Light" panose="020F0302020204030204" pitchFamily="34" charset="0"/>
              </a:rPr>
              <a:t>Tất cả CBYT (100%) đều sẵn sàng hướng dẫn phụ nữ tự lấy mẫu hoặc trực tiếp lấy mẫu cho phụ nữ.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2000" b="1">
                <a:latin typeface="Calibri" panose="020F0502020204030204" pitchFamily="34" charset="0"/>
                <a:cs typeface="Calibri" panose="020F0502020204030204" pitchFamily="34" charset="0"/>
              </a:rPr>
              <a:t>Mô hình xét nghiệm HPV DNA sàng lọc UTCTC của Dự án có tính khả thi cao:</a:t>
            </a:r>
          </a:p>
          <a:p>
            <a:pPr>
              <a:lnSpc>
                <a:spcPct val="100000"/>
              </a:lnSpc>
            </a:pPr>
            <a:r>
              <a:rPr lang="vi-VN" sz="2000">
                <a:latin typeface="Calibri Light" panose="020F0302020204030204" pitchFamily="34" charset="0"/>
                <a:cs typeface="Calibri Light" panose="020F0302020204030204" pitchFamily="34" charset="0"/>
              </a:rPr>
              <a:t>Đa số CBYT (77%) đồng ý rằng việc lấy mẫu là dễ dàng và có thể được thực hiện thường xuyên.</a:t>
            </a:r>
          </a:p>
          <a:p>
            <a:pPr>
              <a:lnSpc>
                <a:spcPct val="100000"/>
              </a:lnSpc>
            </a:pPr>
            <a:r>
              <a:rPr lang="vi-VN" sz="2000">
                <a:latin typeface="Calibri Light" panose="020F0302020204030204" pitchFamily="34" charset="0"/>
                <a:cs typeface="Calibri Light" panose="020F0302020204030204" pitchFamily="34" charset="0"/>
              </a:rPr>
              <a:t>Một số yếu tố ảnh hưởng đến tính khả thi của việc triển khai xét nghiệm HPV DNA bao gồm: miễn phí xét nghiệm, nhận thức của phụ nữ về  UTCTC, tập huấn kỹ năng lấy mẫu, và sự sẵn có của bộ dụng cụ lấy mẫu.</a:t>
            </a:r>
            <a:endParaRPr lang="en-US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D332643-D939-C969-5FE2-AE6F2BC5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3C43-593C-E276-C8AA-4553CAF3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Trân trọng cảm ơn. 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06445627-F898-4DC8-530D-D251F6BF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1190-4DE6-4DB2-0B7B-F83B86E9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trình bày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2A3A-9A22-3363-EDE2-91458B99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Mô tả nội dung can thiệp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Phương pháp đánh giá tác động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Kết quả đánh giá</a:t>
            </a:r>
          </a:p>
          <a:p>
            <a:pPr marL="514350" indent="-514350">
              <a:buAutoNum type="arabicPeriod" startAt="2"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Kết luận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D332643-D939-C969-5FE2-AE6F2BC5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F09B-A39C-1E7E-3584-A5DE10CE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Mô tả nội dung can thiệp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908BB16-A8AA-752F-5BA3-459FD494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AC226C-894A-7CD3-2D7A-1E394925319B}"/>
              </a:ext>
            </a:extLst>
          </p:cNvPr>
          <p:cNvGrpSpPr/>
          <p:nvPr/>
        </p:nvGrpSpPr>
        <p:grpSpPr>
          <a:xfrm>
            <a:off x="838200" y="1433146"/>
            <a:ext cx="10183792" cy="5059729"/>
            <a:chOff x="838200" y="1433146"/>
            <a:chExt cx="10183792" cy="50597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939905-F19E-5894-17CA-EC91AFD90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0007" y="1433146"/>
              <a:ext cx="9851985" cy="50597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167959-49A1-FDD1-0C9F-60BC968CB3C1}"/>
                </a:ext>
              </a:extLst>
            </p:cNvPr>
            <p:cNvSpPr/>
            <p:nvPr/>
          </p:nvSpPr>
          <p:spPr>
            <a:xfrm>
              <a:off x="838200" y="5615354"/>
              <a:ext cx="3757246" cy="877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9CEC2B-4F12-E5CD-B96A-5EFC61A1E9EE}"/>
                </a:ext>
              </a:extLst>
            </p:cNvPr>
            <p:cNvSpPr/>
            <p:nvPr/>
          </p:nvSpPr>
          <p:spPr>
            <a:xfrm>
              <a:off x="3576578" y="4930815"/>
              <a:ext cx="2442257" cy="6845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 nghiệm tập trung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 CDC Hải Phòng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(5004 mẫu)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DFD856-6E42-5431-8205-70ED196EC39B}"/>
                </a:ext>
              </a:extLst>
            </p:cNvPr>
            <p:cNvSpPr/>
            <p:nvPr/>
          </p:nvSpPr>
          <p:spPr>
            <a:xfrm>
              <a:off x="7972732" y="4545680"/>
              <a:ext cx="2895896" cy="175834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vi-VN" sz="1500">
                  <a:solidFill>
                    <a:schemeClr val="tx1"/>
                  </a:solidFill>
                </a:rPr>
                <a:t>Xét nghiệm HPV DNA type nguy cơ cao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vi-VN" sz="1500">
                  <a:solidFill>
                    <a:schemeClr val="tx1"/>
                  </a:solidFill>
                </a:rPr>
                <a:t>Hệ thống xét nghiệm sinh học phân tử khép kín thông lượng cao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vi-VN" sz="1500">
                  <a:solidFill>
                    <a:schemeClr val="tx1"/>
                  </a:solidFill>
                </a:rPr>
                <a:t>Đơn vị thực hiện: CDC Hải Phòng</a:t>
              </a:r>
              <a:endParaRPr lang="en-US" sz="15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6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17841DED-8A2A-B02F-2985-1610FC8E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3" y="636340"/>
            <a:ext cx="11154897" cy="5856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33E22-CB19-432C-B98B-B24BA6E0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Phương pháp đánh giá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9DA3F34-D8B0-CD94-8C51-5A7FCD77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B8577A-88F8-4C36-00E8-1F8E87ACC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161" y="3815943"/>
            <a:ext cx="5093677" cy="3042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33E22-CB19-432C-B98B-B24BA6E0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Kết quả đánh giá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9DA3F34-D8B0-CD94-8C51-5A7FCD77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1" y="6226175"/>
            <a:ext cx="9271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617BDD-4A38-AFA8-002E-C595D7661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65739"/>
            <a:ext cx="4572000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A1791E-A2AA-0C3A-5365-A48521B9C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65739"/>
            <a:ext cx="5372100" cy="274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09BC87-D291-45F5-D945-AEB43534739A}"/>
              </a:ext>
            </a:extLst>
          </p:cNvPr>
          <p:cNvSpPr txBox="1"/>
          <p:nvPr/>
        </p:nvSpPr>
        <p:spPr>
          <a:xfrm>
            <a:off x="2299061" y="1521411"/>
            <a:ext cx="1601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Trình độ học vấn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7DFDE-F208-7533-E17F-1DF1559432E3}"/>
              </a:ext>
            </a:extLst>
          </p:cNvPr>
          <p:cNvSpPr txBox="1"/>
          <p:nvPr/>
        </p:nvSpPr>
        <p:spPr>
          <a:xfrm>
            <a:off x="8013499" y="1521411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Nghề nghiệp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0B74FB-030B-5BBC-D2CE-EB2FCB21610E}"/>
              </a:ext>
            </a:extLst>
          </p:cNvPr>
          <p:cNvSpPr txBox="1"/>
          <p:nvPr/>
        </p:nvSpPr>
        <p:spPr>
          <a:xfrm>
            <a:off x="1959092" y="5167312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Mức thu nhập/ tháng</a:t>
            </a:r>
          </a:p>
        </p:txBody>
      </p:sp>
    </p:spTree>
    <p:extLst>
      <p:ext uri="{BB962C8B-B14F-4D97-AF65-F5344CB8AC3E}">
        <p14:creationId xmlns:p14="http://schemas.microsoft.com/office/powerpoint/2010/main" val="186204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C7EE5-3161-64A9-9F79-B11F309B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5" y="622300"/>
            <a:ext cx="4584700" cy="2794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4AD3700-06F1-5EEF-3028-897643106121}"/>
              </a:ext>
            </a:extLst>
          </p:cNvPr>
          <p:cNvGrpSpPr/>
          <p:nvPr/>
        </p:nvGrpSpPr>
        <p:grpSpPr>
          <a:xfrm>
            <a:off x="1071197" y="3675993"/>
            <a:ext cx="10049606" cy="2820865"/>
            <a:chOff x="-1150815" y="3396762"/>
            <a:chExt cx="10049606" cy="28208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A8AE45-E850-3958-2430-1F00C227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6791" y="3461727"/>
              <a:ext cx="4572000" cy="2755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77E043-DE6A-DDF6-2CB9-3DC762D6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50815" y="3396762"/>
              <a:ext cx="3225800" cy="28067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0D0D066-03D9-5EEF-5EB6-8373E3714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76738"/>
            <a:ext cx="45720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40266-51B4-67E1-E319-60EA9D427469}"/>
              </a:ext>
            </a:extLst>
          </p:cNvPr>
          <p:cNvSpPr txBox="1"/>
          <p:nvPr/>
        </p:nvSpPr>
        <p:spPr>
          <a:xfrm>
            <a:off x="809960" y="278861"/>
            <a:ext cx="3959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Nơi tiếp cận đầu tiên khi có vấn đề sức khoẻ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694D2-8C43-1F34-B5E9-289A05F4ACE1}"/>
              </a:ext>
            </a:extLst>
          </p:cNvPr>
          <p:cNvSpPr txBox="1"/>
          <p:nvPr/>
        </p:nvSpPr>
        <p:spPr>
          <a:xfrm>
            <a:off x="6972113" y="278861"/>
            <a:ext cx="3725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Nguồn thông tin về chương trình sàng lọc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289E3-6646-4F9F-07E8-A006EE891F32}"/>
              </a:ext>
            </a:extLst>
          </p:cNvPr>
          <p:cNvSpPr txBox="1"/>
          <p:nvPr/>
        </p:nvSpPr>
        <p:spPr>
          <a:xfrm>
            <a:off x="946506" y="3624217"/>
            <a:ext cx="3475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Kinh nghiệm sàng lọc UTCTC trước đây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7456B4-C6F3-EF23-A888-C586FADC7A75}"/>
              </a:ext>
            </a:extLst>
          </p:cNvPr>
          <p:cNvSpPr txBox="1"/>
          <p:nvPr/>
        </p:nvSpPr>
        <p:spPr>
          <a:xfrm>
            <a:off x="6960923" y="3624217"/>
            <a:ext cx="374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Loại xét nghiệm sàng lọc UTCTC trước đây</a:t>
            </a:r>
          </a:p>
        </p:txBody>
      </p:sp>
    </p:spTree>
    <p:extLst>
      <p:ext uri="{BB962C8B-B14F-4D97-AF65-F5344CB8AC3E}">
        <p14:creationId xmlns:p14="http://schemas.microsoft.com/office/powerpoint/2010/main" val="292018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3E1A8-FC49-23D2-E696-FC0A50049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5"/>
          <a:stretch/>
        </p:blipFill>
        <p:spPr>
          <a:xfrm>
            <a:off x="298450" y="1834836"/>
            <a:ext cx="5293458" cy="2788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F8E15-63D6-68F0-3109-C319FAEB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5" y="1834836"/>
            <a:ext cx="4572000" cy="2743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6B9278-E63B-3F86-2478-6E0EFECFA147}"/>
              </a:ext>
            </a:extLst>
          </p:cNvPr>
          <p:cNvSpPr txBox="1"/>
          <p:nvPr/>
        </p:nvSpPr>
        <p:spPr>
          <a:xfrm>
            <a:off x="1254370" y="1556415"/>
            <a:ext cx="247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Phương pháp lấy mẫu HPV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A1A450-A09C-AF1E-E606-F25192D9466C}"/>
              </a:ext>
            </a:extLst>
          </p:cNvPr>
          <p:cNvSpPr txBox="1"/>
          <p:nvPr/>
        </p:nvSpPr>
        <p:spPr>
          <a:xfrm>
            <a:off x="7440356" y="1552246"/>
            <a:ext cx="2321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Tư vấn trước khi lấy mẫu</a:t>
            </a:r>
          </a:p>
        </p:txBody>
      </p:sp>
    </p:spTree>
    <p:extLst>
      <p:ext uri="{BB962C8B-B14F-4D97-AF65-F5344CB8AC3E}">
        <p14:creationId xmlns:p14="http://schemas.microsoft.com/office/powerpoint/2010/main" val="154878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DF0904-9675-ECE7-8E38-D626F750DDBB}"/>
              </a:ext>
            </a:extLst>
          </p:cNvPr>
          <p:cNvSpPr txBox="1"/>
          <p:nvPr/>
        </p:nvSpPr>
        <p:spPr>
          <a:xfrm>
            <a:off x="1972922" y="1788259"/>
            <a:ext cx="3038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Khó khăn trong quá trình lấy mẫu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E201C-94EF-6569-C8E4-722882C85AE0}"/>
              </a:ext>
            </a:extLst>
          </p:cNvPr>
          <p:cNvSpPr txBox="1"/>
          <p:nvPr/>
        </p:nvSpPr>
        <p:spPr>
          <a:xfrm>
            <a:off x="1972922" y="772851"/>
            <a:ext cx="327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Sẵn sàng sàng lọc định kỳ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8DAC8-5468-A643-65D2-FB88998F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65" y="334108"/>
            <a:ext cx="45847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705AB4-6730-DEC4-B045-3F3BE8052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68" y="3780693"/>
            <a:ext cx="4572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0134F-7BD9-363C-8CC9-F8844BF1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70" y="3823239"/>
            <a:ext cx="4584700" cy="2755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C53B27-C195-5E77-5FB4-217019EEB3C1}"/>
              </a:ext>
            </a:extLst>
          </p:cNvPr>
          <p:cNvSpPr txBox="1"/>
          <p:nvPr/>
        </p:nvSpPr>
        <p:spPr>
          <a:xfrm>
            <a:off x="728650" y="3379161"/>
            <a:ext cx="318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</a:rPr>
              <a:t>Mức độ chấp nhận của </a:t>
            </a:r>
            <a:r>
              <a:rPr lang="en-US" sz="1600" b="1">
                <a:solidFill>
                  <a:srgbClr val="0A5F7E"/>
                </a:solidFill>
              </a:rPr>
              <a:t>người dân </a:t>
            </a:r>
            <a:r>
              <a:rPr lang="en-US" sz="1600" b="1">
                <a:solidFill>
                  <a:schemeClr val="accent2"/>
                </a:solidFill>
              </a:rPr>
              <a:t>với phương pháp tự lấy mẫu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9392E-D39C-7632-33C8-CB8FD9DAA01A}"/>
              </a:ext>
            </a:extLst>
          </p:cNvPr>
          <p:cNvSpPr txBox="1"/>
          <p:nvPr/>
        </p:nvSpPr>
        <p:spPr>
          <a:xfrm>
            <a:off x="6978861" y="3370353"/>
            <a:ext cx="311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Mức độ chấp nhận của </a:t>
            </a:r>
            <a:r>
              <a:rPr lang="en-US" sz="1600" b="1">
                <a:solidFill>
                  <a:srgbClr val="0A5F7E"/>
                </a:solidFill>
              </a:rPr>
              <a:t>người dân 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</a:rPr>
              <a:t>với phương pháp CBYT lấy mẫu</a:t>
            </a:r>
          </a:p>
        </p:txBody>
      </p:sp>
    </p:spTree>
    <p:extLst>
      <p:ext uri="{BB962C8B-B14F-4D97-AF65-F5344CB8AC3E}">
        <p14:creationId xmlns:p14="http://schemas.microsoft.com/office/powerpoint/2010/main" val="225541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DCED4-4F47-71EC-1941-0D25664F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8" y="203200"/>
            <a:ext cx="52959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192B3-EC63-4207-430D-AE71EAE2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570" y="127208"/>
            <a:ext cx="5492843" cy="3301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B3ECB-7E37-D534-BB3F-D535F8BA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04992"/>
            <a:ext cx="5715488" cy="3435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AAAD1-92F1-E68E-CBBD-1A14CFD6F2F8}"/>
              </a:ext>
            </a:extLst>
          </p:cNvPr>
          <p:cNvSpPr txBox="1"/>
          <p:nvPr/>
        </p:nvSpPr>
        <p:spPr>
          <a:xfrm>
            <a:off x="1072044" y="203200"/>
            <a:ext cx="3607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Lý do lựa chọn phương pháp tự lấy mẫu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85C4-E242-315D-AA6A-AF38A74D9C6F}"/>
              </a:ext>
            </a:extLst>
          </p:cNvPr>
          <p:cNvSpPr txBox="1"/>
          <p:nvPr/>
        </p:nvSpPr>
        <p:spPr>
          <a:xfrm>
            <a:off x="7740575" y="203200"/>
            <a:ext cx="3476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Nơi muốn nhận bộ dụng cụ tự lấy mẫu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275CB-8E1B-8A88-A216-44C3D2585BA2}"/>
              </a:ext>
            </a:extLst>
          </p:cNvPr>
          <p:cNvSpPr txBox="1"/>
          <p:nvPr/>
        </p:nvSpPr>
        <p:spPr>
          <a:xfrm>
            <a:off x="6828037" y="3750261"/>
            <a:ext cx="20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Nơi muốn tự lấy mẫu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8A7BC-E8F8-1F84-0602-FEF45BDC465C}"/>
              </a:ext>
            </a:extLst>
          </p:cNvPr>
          <p:cNvSpPr txBox="1"/>
          <p:nvPr/>
        </p:nvSpPr>
        <p:spPr>
          <a:xfrm>
            <a:off x="1072044" y="3706575"/>
            <a:ext cx="391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Lý do lựa chọn phương pháp CBYT lấy mẫu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48E08-C285-54DD-3E85-B7BAAD492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8" y="4045129"/>
            <a:ext cx="4701142" cy="28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22" ma:contentTypeDescription="Create a new document." ma:contentTypeScope="" ma:versionID="c4f4c75b41a74be3bc7eadaa1e08eaa0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19aeccfb4ad5f60af311e43ed47fa701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91e9d6-a12c-4c86-87cb-8721f0ea6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b0a597-f2ee-4da4-9caf-9ff717947869}" ma:internalName="TaxCatchAll" ma:showField="CatchAllData" ma:web="10c4dcad-8d39-4939-b489-2456ead71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CE4F5E-C202-4717-ADF5-E57CE148B2BB}"/>
</file>

<file path=customXml/itemProps2.xml><?xml version="1.0" encoding="utf-8"?>
<ds:datastoreItem xmlns:ds="http://schemas.openxmlformats.org/officeDocument/2006/customXml" ds:itemID="{B85BF4CB-76EF-4E00-9CA4-63AD53D87061}"/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563</Words>
  <Application>Microsoft Macintosh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Đánh giá tác động  của xét nghiệm HPV DNA cho sàng lọc UTCTC  với mô hình tập trung xét nghiệm  và phân tuyến lấy mẫu tại tuyến y tế cơ sở</vt:lpstr>
      <vt:lpstr>Nội dung trình bày</vt:lpstr>
      <vt:lpstr>1. Mô tả nội dung can thiệp</vt:lpstr>
      <vt:lpstr>2. Phương pháp đánh giá</vt:lpstr>
      <vt:lpstr>3. Kết quả đánh giá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Kết luận</vt:lpstr>
      <vt:lpstr>Trân trọng cảm ơn.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Tính chi phí - hiệu quả trong xét nghiệm sàng lọc ung thư cổ tử cung trên thế giới và tại Việt Nam</dc:title>
  <dc:creator>Due Ong The</dc:creator>
  <cp:lastModifiedBy>Ong The Due</cp:lastModifiedBy>
  <cp:revision>256</cp:revision>
  <dcterms:created xsi:type="dcterms:W3CDTF">2023-09-01T02:04:40Z</dcterms:created>
  <dcterms:modified xsi:type="dcterms:W3CDTF">2024-08-20T02:11:30Z</dcterms:modified>
</cp:coreProperties>
</file>