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style8.xml" ContentType="application/vnd.ms-office.chart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2.xml" ContentType="application/vnd.openxmlformats-officedocument.theme+xml"/>
  <Override PartName="/ppt/charts/chart8.xml" ContentType="application/vnd.openxmlformats-officedocument.drawingml.chart+xml"/>
  <Override PartName="/ppt/charts/colors7.xml" ContentType="application/vnd.ms-office.chartcolorstyle+xml"/>
  <Override PartName="/ppt/charts/style7.xml" ContentType="application/vnd.ms-office.chartstyle+xml"/>
  <Override PartName="/ppt/charts/chart7.xml" ContentType="application/vnd.openxmlformats-officedocument.drawingml.chart+xml"/>
  <Override PartName="/ppt/charts/colors6.xml" ContentType="application/vnd.ms-office.chartcolorstyle+xml"/>
  <Override PartName="/ppt/charts/style6.xml" ContentType="application/vnd.ms-office.chartstyle+xml"/>
  <Override PartName="/ppt/charts/chart6.xml" ContentType="application/vnd.openxmlformats-officedocument.drawingml.chart+xml"/>
  <Override PartName="/ppt/charts/colors5.xml" ContentType="application/vnd.ms-office.chartcolorstyle+xml"/>
  <Override PartName="/ppt/charts/style5.xml" ContentType="application/vnd.ms-office.chartstyle+xml"/>
  <Override PartName="/ppt/charts/chart5.xml" ContentType="application/vnd.openxmlformats-officedocument.drawingml.chart+xml"/>
  <Override PartName="/ppt/charts/colors4.xml" ContentType="application/vnd.ms-office.chartcolorstyle+xml"/>
  <Override PartName="/ppt/charts/style4.xml" ContentType="application/vnd.ms-office.chartstyle+xml"/>
  <Override PartName="/ppt/charts/chart4.xml" ContentType="application/vnd.openxmlformats-officedocument.drawingml.char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charts/colors3.xml" ContentType="application/vnd.ms-office.chartcolorstyle+xml"/>
  <Override PartName="/ppt/charts/style3.xml" ContentType="application/vnd.ms-office.chartstyle+xml"/>
  <Override PartName="/ppt/charts/chart3.xml" ContentType="application/vnd.openxmlformats-officedocument.drawingml.chart+xml"/>
  <Override PartName="/ppt/charts/colors2.xml" ContentType="application/vnd.ms-office.chartcolorstyle+xml"/>
  <Override PartName="/ppt/charts/style2.xml" ContentType="application/vnd.ms-office.chartstyle+xml"/>
  <Override PartName="/ppt/charts/chart2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charts/colors8.xml" ContentType="application/vnd.ms-office.chartcolorstyl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6" r:id="rId2"/>
    <p:sldId id="278" r:id="rId3"/>
    <p:sldId id="290" r:id="rId4"/>
    <p:sldId id="279" r:id="rId5"/>
    <p:sldId id="303" r:id="rId6"/>
    <p:sldId id="285" r:id="rId7"/>
    <p:sldId id="288" r:id="rId8"/>
    <p:sldId id="298" r:id="rId9"/>
    <p:sldId id="295" r:id="rId10"/>
    <p:sldId id="293" r:id="rId11"/>
    <p:sldId id="294" r:id="rId12"/>
    <p:sldId id="300" r:id="rId13"/>
    <p:sldId id="301" r:id="rId14"/>
    <p:sldId id="302" r:id="rId15"/>
    <p:sldId id="289" r:id="rId16"/>
    <p:sldId id="307" r:id="rId17"/>
    <p:sldId id="29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35" autoAdjust="0"/>
    <p:restoredTop sz="94673"/>
  </p:normalViewPr>
  <p:slideViewPr>
    <p:cSldViewPr snapToGrid="0">
      <p:cViewPr>
        <p:scale>
          <a:sx n="90" d="100"/>
          <a:sy n="90" d="100"/>
        </p:scale>
        <p:origin x="144" y="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113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New%20folder\Book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New%20folder\Book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New%20folder\Book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New%20folder\Book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New%20folder\Book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New%20folder\Book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New%20folder\Book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New%20folder\Book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New%20folder\Book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New%20folder\Book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dmin\Desktop\New%20folder\Book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vi-VN">
                <a:solidFill>
                  <a:schemeClr val="accent2"/>
                </a:solidFill>
              </a:rPr>
              <a:t>Tuổi</a:t>
            </a:r>
            <a:r>
              <a:rPr lang="en-US">
                <a:solidFill>
                  <a:schemeClr val="accent2"/>
                </a:solidFill>
              </a:rPr>
              <a:t> người trả lời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accent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Sheet2!$C$2</c:f>
              <c:strCache>
                <c:ptCount val="1"/>
                <c:pt idx="0">
                  <c:v>Nhóm đã xét nghiệm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Sheet2!$B$3:$B$7</c:f>
              <c:strCache>
                <c:ptCount val="5"/>
                <c:pt idx="0">
                  <c:v>18-30 tuổi</c:v>
                </c:pt>
                <c:pt idx="1">
                  <c:v>31-40 tuổi</c:v>
                </c:pt>
                <c:pt idx="2">
                  <c:v>41-50 tuổi</c:v>
                </c:pt>
                <c:pt idx="3">
                  <c:v>51-60 tuổi</c:v>
                </c:pt>
                <c:pt idx="4">
                  <c:v>&gt;60 tuổi</c:v>
                </c:pt>
              </c:strCache>
            </c:strRef>
          </c:cat>
          <c:val>
            <c:numRef>
              <c:f>Sheet2!$C$3:$C$7</c:f>
              <c:numCache>
                <c:formatCode>General</c:formatCode>
                <c:ptCount val="5"/>
                <c:pt idx="0">
                  <c:v>0.25536480686695279</c:v>
                </c:pt>
                <c:pt idx="1">
                  <c:v>0.45922746781115881</c:v>
                </c:pt>
                <c:pt idx="2">
                  <c:v>0.14377682403433475</c:v>
                </c:pt>
                <c:pt idx="3">
                  <c:v>0.10944206008583691</c:v>
                </c:pt>
                <c:pt idx="4">
                  <c:v>3.2188841201716736E-2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CB-4147-856F-E9A4DBA9D7A6}"/>
            </c:ext>
          </c:extLst>
        </c:ser>
        <c:ser>
          <c:idx val="1"/>
          <c:order val="1"/>
          <c:tx>
            <c:strRef>
              <c:f>Sheet2!$D$2</c:f>
              <c:strCache>
                <c:ptCount val="1"/>
                <c:pt idx="0">
                  <c:v>Nhóm chưa xét nghiệm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5446103537948258E-2"/>
                  <c:y val="-2.5743504157136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8CB-4147-856F-E9A4DBA9D7A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Sheet2!$B$3:$B$7</c:f>
              <c:strCache>
                <c:ptCount val="5"/>
                <c:pt idx="0">
                  <c:v>18-30 tuổi</c:v>
                </c:pt>
                <c:pt idx="1">
                  <c:v>31-40 tuổi</c:v>
                </c:pt>
                <c:pt idx="2">
                  <c:v>41-50 tuổi</c:v>
                </c:pt>
                <c:pt idx="3">
                  <c:v>51-60 tuổi</c:v>
                </c:pt>
                <c:pt idx="4">
                  <c:v>&gt;60 tuổi</c:v>
                </c:pt>
              </c:strCache>
            </c:strRef>
          </c:cat>
          <c:val>
            <c:numRef>
              <c:f>Sheet2!$D$3:$D$7</c:f>
              <c:numCache>
                <c:formatCode>General</c:formatCode>
                <c:ptCount val="5"/>
                <c:pt idx="0">
                  <c:v>0.29012345679012347</c:v>
                </c:pt>
                <c:pt idx="1">
                  <c:v>0.45884773662551442</c:v>
                </c:pt>
                <c:pt idx="2">
                  <c:v>0.12551440329218108</c:v>
                </c:pt>
                <c:pt idx="3">
                  <c:v>7.8189300411522639E-2</c:v>
                </c:pt>
                <c:pt idx="4">
                  <c:v>4.7325102880658436E-2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8CB-4147-856F-E9A4DBA9D7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9541296"/>
        <c:axId val="589540936"/>
      </c:barChart>
      <c:catAx>
        <c:axId val="589541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89540936"/>
        <c:crosses val="autoZero"/>
        <c:auto val="1"/>
        <c:lblAlgn val="ctr"/>
        <c:lblOffset val="100"/>
        <c:noMultiLvlLbl val="0"/>
      </c:catAx>
      <c:valAx>
        <c:axId val="5895409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58954129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vi-VN" sz="2000" b="1"/>
              <a:t>Yếu tố quyết định đến việc chi trả sàng</a:t>
            </a:r>
            <a:r>
              <a:rPr lang="vi-VN" sz="2000" b="1" baseline="0"/>
              <a:t> lọc</a:t>
            </a:r>
            <a:endParaRPr lang="en-US" sz="20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Sheet3!$C$19</c:f>
              <c:strCache>
                <c:ptCount val="1"/>
                <c:pt idx="0">
                  <c:v>Tiền sử bệnh của bản thân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Sheet3!$D$18:$L$18</c:f>
              <c:strCache>
                <c:ptCount val="9"/>
                <c:pt idx="0">
                  <c:v>XN HPV</c:v>
                </c:pt>
                <c:pt idx="1">
                  <c:v>XN Giang mai</c:v>
                </c:pt>
                <c:pt idx="2">
                  <c:v>XN VGB</c:v>
                </c:pt>
                <c:pt idx="3">
                  <c:v>XN VGC</c:v>
                </c:pt>
                <c:pt idx="4">
                  <c:v>XN Rubella</c:v>
                </c:pt>
                <c:pt idx="5">
                  <c:v>XN Lỵ amip</c:v>
                </c:pt>
                <c:pt idx="6">
                  <c:v>XN Rotavirus</c:v>
                </c:pt>
                <c:pt idx="7">
                  <c:v>XN Cúm A/B </c:v>
                </c:pt>
                <c:pt idx="8">
                  <c:v>XN RSV</c:v>
                </c:pt>
              </c:strCache>
            </c:strRef>
          </c:cat>
          <c:val>
            <c:numRef>
              <c:f>Sheet3!$D$19:$L$19</c:f>
              <c:numCache>
                <c:formatCode>General</c:formatCode>
                <c:ptCount val="9"/>
                <c:pt idx="0">
                  <c:v>0.36666666666666664</c:v>
                </c:pt>
                <c:pt idx="1">
                  <c:v>0.22549019607843138</c:v>
                </c:pt>
                <c:pt idx="2">
                  <c:v>0.29357798165137616</c:v>
                </c:pt>
                <c:pt idx="3">
                  <c:v>0.30392156862745096</c:v>
                </c:pt>
                <c:pt idx="4">
                  <c:v>0.31683168316831684</c:v>
                </c:pt>
                <c:pt idx="5">
                  <c:v>0.24324324324324326</c:v>
                </c:pt>
                <c:pt idx="6">
                  <c:v>0.25641025641025639</c:v>
                </c:pt>
                <c:pt idx="7">
                  <c:v>0.25833333333333336</c:v>
                </c:pt>
                <c:pt idx="8">
                  <c:v>0.33663366336633666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79-4296-806E-6DC19C1EFAE8}"/>
            </c:ext>
          </c:extLst>
        </c:ser>
        <c:ser>
          <c:idx val="1"/>
          <c:order val="1"/>
          <c:tx>
            <c:strRef>
              <c:f>Sheet3!$C$20</c:f>
              <c:strCache>
                <c:ptCount val="1"/>
                <c:pt idx="0">
                  <c:v>Tiền sử bệnh của gia đình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Sheet3!$D$18:$L$18</c:f>
              <c:strCache>
                <c:ptCount val="9"/>
                <c:pt idx="0">
                  <c:v>XN HPV</c:v>
                </c:pt>
                <c:pt idx="1">
                  <c:v>XN Giang mai</c:v>
                </c:pt>
                <c:pt idx="2">
                  <c:v>XN VGB</c:v>
                </c:pt>
                <c:pt idx="3">
                  <c:v>XN VGC</c:v>
                </c:pt>
                <c:pt idx="4">
                  <c:v>XN Rubella</c:v>
                </c:pt>
                <c:pt idx="5">
                  <c:v>XN Lỵ amip</c:v>
                </c:pt>
                <c:pt idx="6">
                  <c:v>XN Rotavirus</c:v>
                </c:pt>
                <c:pt idx="7">
                  <c:v>XN Cúm A/B </c:v>
                </c:pt>
                <c:pt idx="8">
                  <c:v>XN RSV</c:v>
                </c:pt>
              </c:strCache>
            </c:strRef>
          </c:cat>
          <c:val>
            <c:numRef>
              <c:f>Sheet3!$D$20:$L$20</c:f>
              <c:numCache>
                <c:formatCode>General</c:formatCode>
                <c:ptCount val="9"/>
                <c:pt idx="0">
                  <c:v>0.10833333333333334</c:v>
                </c:pt>
                <c:pt idx="1">
                  <c:v>0.16666666666666666</c:v>
                </c:pt>
                <c:pt idx="2">
                  <c:v>0.33944954128440369</c:v>
                </c:pt>
                <c:pt idx="3">
                  <c:v>0.33333333333333331</c:v>
                </c:pt>
                <c:pt idx="4">
                  <c:v>0.22772277227722773</c:v>
                </c:pt>
                <c:pt idx="5">
                  <c:v>8.1081081081081086E-2</c:v>
                </c:pt>
                <c:pt idx="6">
                  <c:v>4.2735042735042736E-2</c:v>
                </c:pt>
                <c:pt idx="7">
                  <c:v>9.166666666666666E-2</c:v>
                </c:pt>
                <c:pt idx="8">
                  <c:v>7.9207920792079209E-2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79-4296-806E-6DC19C1EFAE8}"/>
            </c:ext>
          </c:extLst>
        </c:ser>
        <c:ser>
          <c:idx val="2"/>
          <c:order val="2"/>
          <c:tx>
            <c:strRef>
              <c:f>Sheet3!$C$21</c:f>
              <c:strCache>
                <c:ptCount val="1"/>
                <c:pt idx="0">
                  <c:v>Mức độ nguy hiểm của bệnh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Sheet3!$D$18:$L$18</c:f>
              <c:strCache>
                <c:ptCount val="9"/>
                <c:pt idx="0">
                  <c:v>XN HPV</c:v>
                </c:pt>
                <c:pt idx="1">
                  <c:v>XN Giang mai</c:v>
                </c:pt>
                <c:pt idx="2">
                  <c:v>XN VGB</c:v>
                </c:pt>
                <c:pt idx="3">
                  <c:v>XN VGC</c:v>
                </c:pt>
                <c:pt idx="4">
                  <c:v>XN Rubella</c:v>
                </c:pt>
                <c:pt idx="5">
                  <c:v>XN Lỵ amip</c:v>
                </c:pt>
                <c:pt idx="6">
                  <c:v>XN Rotavirus</c:v>
                </c:pt>
                <c:pt idx="7">
                  <c:v>XN Cúm A/B </c:v>
                </c:pt>
                <c:pt idx="8">
                  <c:v>XN RSV</c:v>
                </c:pt>
              </c:strCache>
            </c:strRef>
          </c:cat>
          <c:val>
            <c:numRef>
              <c:f>Sheet3!$D$21:$L$21</c:f>
              <c:numCache>
                <c:formatCode>General</c:formatCode>
                <c:ptCount val="9"/>
                <c:pt idx="0">
                  <c:v>0.75</c:v>
                </c:pt>
                <c:pt idx="1">
                  <c:v>0.76470588235294112</c:v>
                </c:pt>
                <c:pt idx="2">
                  <c:v>0.76146788990825687</c:v>
                </c:pt>
                <c:pt idx="3">
                  <c:v>0.73529411764705888</c:v>
                </c:pt>
                <c:pt idx="4">
                  <c:v>0.76237623762376239</c:v>
                </c:pt>
                <c:pt idx="5">
                  <c:v>0.78378378378378377</c:v>
                </c:pt>
                <c:pt idx="6">
                  <c:v>0.76923076923076927</c:v>
                </c:pt>
                <c:pt idx="7">
                  <c:v>0.78333333333333333</c:v>
                </c:pt>
                <c:pt idx="8">
                  <c:v>0.82178217821782173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79-4296-806E-6DC19C1EFAE8}"/>
            </c:ext>
          </c:extLst>
        </c:ser>
        <c:ser>
          <c:idx val="3"/>
          <c:order val="3"/>
          <c:tx>
            <c:strRef>
              <c:f>Sheet3!$C$22</c:f>
              <c:strCache>
                <c:ptCount val="1"/>
                <c:pt idx="0">
                  <c:v>Nguy cơ lây nhiễm của bệnh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Sheet3!$D$18:$L$18</c:f>
              <c:strCache>
                <c:ptCount val="9"/>
                <c:pt idx="0">
                  <c:v>XN HPV</c:v>
                </c:pt>
                <c:pt idx="1">
                  <c:v>XN Giang mai</c:v>
                </c:pt>
                <c:pt idx="2">
                  <c:v>XN VGB</c:v>
                </c:pt>
                <c:pt idx="3">
                  <c:v>XN VGC</c:v>
                </c:pt>
                <c:pt idx="4">
                  <c:v>XN Rubella</c:v>
                </c:pt>
                <c:pt idx="5">
                  <c:v>XN Lỵ amip</c:v>
                </c:pt>
                <c:pt idx="6">
                  <c:v>XN Rotavirus</c:v>
                </c:pt>
                <c:pt idx="7">
                  <c:v>XN Cúm A/B </c:v>
                </c:pt>
                <c:pt idx="8">
                  <c:v>XN RSV</c:v>
                </c:pt>
              </c:strCache>
            </c:strRef>
          </c:cat>
          <c:val>
            <c:numRef>
              <c:f>Sheet3!$D$22:$L$22</c:f>
              <c:numCache>
                <c:formatCode>General</c:formatCode>
                <c:ptCount val="9"/>
                <c:pt idx="0">
                  <c:v>0.46666666666666667</c:v>
                </c:pt>
                <c:pt idx="1">
                  <c:v>0.70588235294117652</c:v>
                </c:pt>
                <c:pt idx="2">
                  <c:v>0.6330275229357798</c:v>
                </c:pt>
                <c:pt idx="3">
                  <c:v>0.66666666666666663</c:v>
                </c:pt>
                <c:pt idx="4">
                  <c:v>0.63366336633663367</c:v>
                </c:pt>
                <c:pt idx="5">
                  <c:v>0.57657657657657657</c:v>
                </c:pt>
                <c:pt idx="6">
                  <c:v>0.59829059829059827</c:v>
                </c:pt>
                <c:pt idx="7">
                  <c:v>0.69166666666666665</c:v>
                </c:pt>
                <c:pt idx="8">
                  <c:v>0.72277227722772275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D79-4296-806E-6DC19C1EFAE8}"/>
            </c:ext>
          </c:extLst>
        </c:ser>
        <c:ser>
          <c:idx val="4"/>
          <c:order val="4"/>
          <c:tx>
            <c:strRef>
              <c:f>Sheet3!$C$23</c:f>
              <c:strCache>
                <c:ptCount val="1"/>
                <c:pt idx="0">
                  <c:v>Tần suất mắc bệnh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Sheet3!$D$18:$L$18</c:f>
              <c:strCache>
                <c:ptCount val="9"/>
                <c:pt idx="0">
                  <c:v>XN HPV</c:v>
                </c:pt>
                <c:pt idx="1">
                  <c:v>XN Giang mai</c:v>
                </c:pt>
                <c:pt idx="2">
                  <c:v>XN VGB</c:v>
                </c:pt>
                <c:pt idx="3">
                  <c:v>XN VGC</c:v>
                </c:pt>
                <c:pt idx="4">
                  <c:v>XN Rubella</c:v>
                </c:pt>
                <c:pt idx="5">
                  <c:v>XN Lỵ amip</c:v>
                </c:pt>
                <c:pt idx="6">
                  <c:v>XN Rotavirus</c:v>
                </c:pt>
                <c:pt idx="7">
                  <c:v>XN Cúm A/B </c:v>
                </c:pt>
                <c:pt idx="8">
                  <c:v>XN RSV</c:v>
                </c:pt>
              </c:strCache>
            </c:strRef>
          </c:cat>
          <c:val>
            <c:numRef>
              <c:f>Sheet3!$D$23:$L$23</c:f>
              <c:numCache>
                <c:formatCode>General</c:formatCode>
                <c:ptCount val="9"/>
                <c:pt idx="0">
                  <c:v>0.15833333333333333</c:v>
                </c:pt>
                <c:pt idx="1">
                  <c:v>0.14705882352941177</c:v>
                </c:pt>
                <c:pt idx="2">
                  <c:v>0.1834862385321101</c:v>
                </c:pt>
                <c:pt idx="3">
                  <c:v>0.16666666666666666</c:v>
                </c:pt>
                <c:pt idx="4">
                  <c:v>0.15841584158415842</c:v>
                </c:pt>
                <c:pt idx="5">
                  <c:v>0.27927927927927926</c:v>
                </c:pt>
                <c:pt idx="6">
                  <c:v>0.25641025641025639</c:v>
                </c:pt>
                <c:pt idx="7">
                  <c:v>0.27500000000000002</c:v>
                </c:pt>
                <c:pt idx="8">
                  <c:v>0.26732673267326734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79-4296-806E-6DC19C1EFAE8}"/>
            </c:ext>
          </c:extLst>
        </c:ser>
        <c:ser>
          <c:idx val="5"/>
          <c:order val="5"/>
          <c:tx>
            <c:strRef>
              <c:f>Sheet3!$C$24</c:f>
              <c:strCache>
                <c:ptCount val="1"/>
                <c:pt idx="0">
                  <c:v>Tài chính gia đình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Sheet3!$D$18:$L$18</c:f>
              <c:strCache>
                <c:ptCount val="9"/>
                <c:pt idx="0">
                  <c:v>XN HPV</c:v>
                </c:pt>
                <c:pt idx="1">
                  <c:v>XN Giang mai</c:v>
                </c:pt>
                <c:pt idx="2">
                  <c:v>XN VGB</c:v>
                </c:pt>
                <c:pt idx="3">
                  <c:v>XN VGC</c:v>
                </c:pt>
                <c:pt idx="4">
                  <c:v>XN Rubella</c:v>
                </c:pt>
                <c:pt idx="5">
                  <c:v>XN Lỵ amip</c:v>
                </c:pt>
                <c:pt idx="6">
                  <c:v>XN Rotavirus</c:v>
                </c:pt>
                <c:pt idx="7">
                  <c:v>XN Cúm A/B </c:v>
                </c:pt>
                <c:pt idx="8">
                  <c:v>XN RSV</c:v>
                </c:pt>
              </c:strCache>
            </c:strRef>
          </c:cat>
          <c:val>
            <c:numRef>
              <c:f>Sheet3!$D$24:$L$24</c:f>
              <c:numCache>
                <c:formatCode>General</c:formatCode>
                <c:ptCount val="9"/>
                <c:pt idx="0">
                  <c:v>0.44166666666666665</c:v>
                </c:pt>
                <c:pt idx="1">
                  <c:v>0.31372549019607843</c:v>
                </c:pt>
                <c:pt idx="2">
                  <c:v>0.27522935779816515</c:v>
                </c:pt>
                <c:pt idx="3">
                  <c:v>0.26470588235294118</c:v>
                </c:pt>
                <c:pt idx="4">
                  <c:v>0.26732673267326734</c:v>
                </c:pt>
                <c:pt idx="5">
                  <c:v>0.36036036036036034</c:v>
                </c:pt>
                <c:pt idx="6">
                  <c:v>0.3504273504273504</c:v>
                </c:pt>
                <c:pt idx="7">
                  <c:v>0.3</c:v>
                </c:pt>
                <c:pt idx="8">
                  <c:v>0.27722772277227725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D79-4296-806E-6DC19C1EFAE8}"/>
            </c:ext>
          </c:extLst>
        </c:ser>
        <c:ser>
          <c:idx val="6"/>
          <c:order val="6"/>
          <c:tx>
            <c:strRef>
              <c:f>Sheet3!$C$25</c:f>
              <c:strCache>
                <c:ptCount val="1"/>
                <c:pt idx="0">
                  <c:v>Nơi thực hiện xét nghiệm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Sheet3!$D$18:$L$18</c:f>
              <c:strCache>
                <c:ptCount val="9"/>
                <c:pt idx="0">
                  <c:v>XN HPV</c:v>
                </c:pt>
                <c:pt idx="1">
                  <c:v>XN Giang mai</c:v>
                </c:pt>
                <c:pt idx="2">
                  <c:v>XN VGB</c:v>
                </c:pt>
                <c:pt idx="3">
                  <c:v>XN VGC</c:v>
                </c:pt>
                <c:pt idx="4">
                  <c:v>XN Rubella</c:v>
                </c:pt>
                <c:pt idx="5">
                  <c:v>XN Lỵ amip</c:v>
                </c:pt>
                <c:pt idx="6">
                  <c:v>XN Rotavirus</c:v>
                </c:pt>
                <c:pt idx="7">
                  <c:v>XN Cúm A/B </c:v>
                </c:pt>
                <c:pt idx="8">
                  <c:v>XN RSV</c:v>
                </c:pt>
              </c:strCache>
            </c:strRef>
          </c:cat>
          <c:val>
            <c:numRef>
              <c:f>Sheet3!$D$25:$L$25</c:f>
              <c:numCache>
                <c:formatCode>General</c:formatCode>
                <c:ptCount val="9"/>
                <c:pt idx="0">
                  <c:v>0.28333333333333333</c:v>
                </c:pt>
                <c:pt idx="1">
                  <c:v>0.22549019607843138</c:v>
                </c:pt>
                <c:pt idx="2">
                  <c:v>0.20183486238532111</c:v>
                </c:pt>
                <c:pt idx="3">
                  <c:v>0.18627450980392157</c:v>
                </c:pt>
                <c:pt idx="4">
                  <c:v>0.22772277227722773</c:v>
                </c:pt>
                <c:pt idx="5">
                  <c:v>0.25225225225225223</c:v>
                </c:pt>
                <c:pt idx="6">
                  <c:v>0.25641025641025639</c:v>
                </c:pt>
                <c:pt idx="7">
                  <c:v>0.25833333333333336</c:v>
                </c:pt>
                <c:pt idx="8">
                  <c:v>0.20792079207920791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D79-4296-806E-6DC19C1EFAE8}"/>
            </c:ext>
          </c:extLst>
        </c:ser>
        <c:ser>
          <c:idx val="7"/>
          <c:order val="7"/>
          <c:tx>
            <c:strRef>
              <c:f>Sheet3!$C$26</c:f>
              <c:strCache>
                <c:ptCount val="1"/>
                <c:pt idx="0">
                  <c:v>Độ chính xác của xét nghiệm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Sheet3!$D$18:$L$18</c:f>
              <c:strCache>
                <c:ptCount val="9"/>
                <c:pt idx="0">
                  <c:v>XN HPV</c:v>
                </c:pt>
                <c:pt idx="1">
                  <c:v>XN Giang mai</c:v>
                </c:pt>
                <c:pt idx="2">
                  <c:v>XN VGB</c:v>
                </c:pt>
                <c:pt idx="3">
                  <c:v>XN VGC</c:v>
                </c:pt>
                <c:pt idx="4">
                  <c:v>XN Rubella</c:v>
                </c:pt>
                <c:pt idx="5">
                  <c:v>XN Lỵ amip</c:v>
                </c:pt>
                <c:pt idx="6">
                  <c:v>XN Rotavirus</c:v>
                </c:pt>
                <c:pt idx="7">
                  <c:v>XN Cúm A/B </c:v>
                </c:pt>
                <c:pt idx="8">
                  <c:v>XN RSV</c:v>
                </c:pt>
              </c:strCache>
            </c:strRef>
          </c:cat>
          <c:val>
            <c:numRef>
              <c:f>Sheet3!$D$26:$L$26</c:f>
              <c:numCache>
                <c:formatCode>General</c:formatCode>
                <c:ptCount val="9"/>
                <c:pt idx="0">
                  <c:v>0.35</c:v>
                </c:pt>
                <c:pt idx="1">
                  <c:v>0.30392156862745096</c:v>
                </c:pt>
                <c:pt idx="2">
                  <c:v>0.24770642201834864</c:v>
                </c:pt>
                <c:pt idx="3">
                  <c:v>0.19607843137254902</c:v>
                </c:pt>
                <c:pt idx="4">
                  <c:v>0.26732673267326734</c:v>
                </c:pt>
                <c:pt idx="5">
                  <c:v>0.32432432432432434</c:v>
                </c:pt>
                <c:pt idx="6">
                  <c:v>0.35897435897435898</c:v>
                </c:pt>
                <c:pt idx="7">
                  <c:v>0.27500000000000002</c:v>
                </c:pt>
                <c:pt idx="8">
                  <c:v>0.22772277227722773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D79-4296-806E-6DC19C1EFA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7"/>
        <c:axId val="678474464"/>
        <c:axId val="678475904"/>
      </c:barChart>
      <c:catAx>
        <c:axId val="67847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78475904"/>
        <c:crosses val="autoZero"/>
        <c:auto val="1"/>
        <c:lblAlgn val="ctr"/>
        <c:lblOffset val="100"/>
        <c:noMultiLvlLbl val="0"/>
      </c:catAx>
      <c:valAx>
        <c:axId val="67847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78474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2000" b="1"/>
              <a:t>Nơi mong muốn</a:t>
            </a:r>
            <a:r>
              <a:rPr lang="en-US" sz="2000" b="1" baseline="0"/>
              <a:t> thực hiện sàng lọc</a:t>
            </a:r>
            <a:r>
              <a:rPr lang="en-US" sz="2000" b="1"/>
              <a:t> </a:t>
            </a:r>
            <a:r>
              <a:rPr lang="vi-VN" sz="2000" b="1"/>
              <a:t>khi phải tự</a:t>
            </a:r>
            <a:r>
              <a:rPr lang="vi-VN" sz="2000" b="1" baseline="0"/>
              <a:t> </a:t>
            </a:r>
            <a:r>
              <a:rPr lang="vi-VN" sz="2000" b="1"/>
              <a:t>chi trả</a:t>
            </a:r>
            <a:endParaRPr lang="en-US" sz="20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Sheet3!$C$30</c:f>
              <c:strCache>
                <c:ptCount val="1"/>
                <c:pt idx="0">
                  <c:v>CSYT tuyến xã/TYT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Sheet3!$D$29:$L$29</c:f>
              <c:strCache>
                <c:ptCount val="9"/>
                <c:pt idx="0">
                  <c:v>XN HPV</c:v>
                </c:pt>
                <c:pt idx="1">
                  <c:v>XN Giang mai</c:v>
                </c:pt>
                <c:pt idx="2">
                  <c:v>XN VGB</c:v>
                </c:pt>
                <c:pt idx="3">
                  <c:v>XN VGC</c:v>
                </c:pt>
                <c:pt idx="4">
                  <c:v>XN Rubella</c:v>
                </c:pt>
                <c:pt idx="5">
                  <c:v>XN Lỵ amip</c:v>
                </c:pt>
                <c:pt idx="6">
                  <c:v>XN Rotavirus</c:v>
                </c:pt>
                <c:pt idx="7">
                  <c:v>XN Cúm A/B </c:v>
                </c:pt>
                <c:pt idx="8">
                  <c:v>XN RSV</c:v>
                </c:pt>
              </c:strCache>
            </c:strRef>
          </c:cat>
          <c:val>
            <c:numRef>
              <c:f>Sheet3!$D$30:$L$30</c:f>
              <c:numCache>
                <c:formatCode>General</c:formatCode>
                <c:ptCount val="9"/>
                <c:pt idx="0">
                  <c:v>0.81666666666666665</c:v>
                </c:pt>
                <c:pt idx="1">
                  <c:v>0.62745098039215685</c:v>
                </c:pt>
                <c:pt idx="2">
                  <c:v>0.64220183486238536</c:v>
                </c:pt>
                <c:pt idx="3">
                  <c:v>0.63725490196078427</c:v>
                </c:pt>
                <c:pt idx="4">
                  <c:v>0.61386138613861385</c:v>
                </c:pt>
                <c:pt idx="5">
                  <c:v>0.74774774774774777</c:v>
                </c:pt>
                <c:pt idx="6">
                  <c:v>0.77777777777777779</c:v>
                </c:pt>
                <c:pt idx="7">
                  <c:v>0.78333333333333333</c:v>
                </c:pt>
                <c:pt idx="8">
                  <c:v>0.78217821782178221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D9-455E-811A-536B0452B826}"/>
            </c:ext>
          </c:extLst>
        </c:ser>
        <c:ser>
          <c:idx val="1"/>
          <c:order val="1"/>
          <c:tx>
            <c:strRef>
              <c:f>Sheet3!$C$31</c:f>
              <c:strCache>
                <c:ptCount val="1"/>
                <c:pt idx="0">
                  <c:v>CSYT tuyến huyện/TTYT hoặc BV huyện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Sheet3!$D$29:$L$29</c:f>
              <c:strCache>
                <c:ptCount val="9"/>
                <c:pt idx="0">
                  <c:v>XN HPV</c:v>
                </c:pt>
                <c:pt idx="1">
                  <c:v>XN Giang mai</c:v>
                </c:pt>
                <c:pt idx="2">
                  <c:v>XN VGB</c:v>
                </c:pt>
                <c:pt idx="3">
                  <c:v>XN VGC</c:v>
                </c:pt>
                <c:pt idx="4">
                  <c:v>XN Rubella</c:v>
                </c:pt>
                <c:pt idx="5">
                  <c:v>XN Lỵ amip</c:v>
                </c:pt>
                <c:pt idx="6">
                  <c:v>XN Rotavirus</c:v>
                </c:pt>
                <c:pt idx="7">
                  <c:v>XN Cúm A/B </c:v>
                </c:pt>
                <c:pt idx="8">
                  <c:v>XN RSV</c:v>
                </c:pt>
              </c:strCache>
            </c:strRef>
          </c:cat>
          <c:val>
            <c:numRef>
              <c:f>Sheet3!$D$31:$L$31</c:f>
              <c:numCache>
                <c:formatCode>General</c:formatCode>
                <c:ptCount val="9"/>
                <c:pt idx="0">
                  <c:v>0.20833333333333334</c:v>
                </c:pt>
                <c:pt idx="1">
                  <c:v>0.22549019607843138</c:v>
                </c:pt>
                <c:pt idx="2">
                  <c:v>0.26605504587155965</c:v>
                </c:pt>
                <c:pt idx="3">
                  <c:v>0.28431372549019607</c:v>
                </c:pt>
                <c:pt idx="4">
                  <c:v>0.26732673267326734</c:v>
                </c:pt>
                <c:pt idx="5">
                  <c:v>0.31531531531531531</c:v>
                </c:pt>
                <c:pt idx="6">
                  <c:v>0.28205128205128205</c:v>
                </c:pt>
                <c:pt idx="7">
                  <c:v>0.25</c:v>
                </c:pt>
                <c:pt idx="8">
                  <c:v>0.25742574257425743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D9-455E-811A-536B0452B826}"/>
            </c:ext>
          </c:extLst>
        </c:ser>
        <c:ser>
          <c:idx val="2"/>
          <c:order val="2"/>
          <c:tx>
            <c:strRef>
              <c:f>Sheet3!$C$32</c:f>
              <c:strCache>
                <c:ptCount val="1"/>
                <c:pt idx="0">
                  <c:v>CSYT tuyến tỉnh/BV TP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Sheet3!$D$29:$L$29</c:f>
              <c:strCache>
                <c:ptCount val="9"/>
                <c:pt idx="0">
                  <c:v>XN HPV</c:v>
                </c:pt>
                <c:pt idx="1">
                  <c:v>XN Giang mai</c:v>
                </c:pt>
                <c:pt idx="2">
                  <c:v>XN VGB</c:v>
                </c:pt>
                <c:pt idx="3">
                  <c:v>XN VGC</c:v>
                </c:pt>
                <c:pt idx="4">
                  <c:v>XN Rubella</c:v>
                </c:pt>
                <c:pt idx="5">
                  <c:v>XN Lỵ amip</c:v>
                </c:pt>
                <c:pt idx="6">
                  <c:v>XN Rotavirus</c:v>
                </c:pt>
                <c:pt idx="7">
                  <c:v>XN Cúm A/B </c:v>
                </c:pt>
                <c:pt idx="8">
                  <c:v>XN RSV</c:v>
                </c:pt>
              </c:strCache>
            </c:strRef>
          </c:cat>
          <c:val>
            <c:numRef>
              <c:f>Sheet3!$D$32:$L$32</c:f>
              <c:numCache>
                <c:formatCode>General</c:formatCode>
                <c:ptCount val="9"/>
                <c:pt idx="0">
                  <c:v>0.19166666666666668</c:v>
                </c:pt>
                <c:pt idx="1">
                  <c:v>0.24509803921568626</c:v>
                </c:pt>
                <c:pt idx="2">
                  <c:v>0.23853211009174313</c:v>
                </c:pt>
                <c:pt idx="3">
                  <c:v>0.23529411764705882</c:v>
                </c:pt>
                <c:pt idx="4">
                  <c:v>0.22772277227722773</c:v>
                </c:pt>
                <c:pt idx="5">
                  <c:v>0.13513513513513514</c:v>
                </c:pt>
                <c:pt idx="6">
                  <c:v>0.11965811965811966</c:v>
                </c:pt>
                <c:pt idx="7">
                  <c:v>0.18333333333333332</c:v>
                </c:pt>
                <c:pt idx="8">
                  <c:v>0.16831683168316833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CD9-455E-811A-536B0452B826}"/>
            </c:ext>
          </c:extLst>
        </c:ser>
        <c:ser>
          <c:idx val="3"/>
          <c:order val="3"/>
          <c:tx>
            <c:strRef>
              <c:f>Sheet3!$C$33</c:f>
              <c:strCache>
                <c:ptCount val="1"/>
                <c:pt idx="0">
                  <c:v>CSYT tuyến trung ương. 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Sheet3!$D$29:$L$29</c:f>
              <c:strCache>
                <c:ptCount val="9"/>
                <c:pt idx="0">
                  <c:v>XN HPV</c:v>
                </c:pt>
                <c:pt idx="1">
                  <c:v>XN Giang mai</c:v>
                </c:pt>
                <c:pt idx="2">
                  <c:v>XN VGB</c:v>
                </c:pt>
                <c:pt idx="3">
                  <c:v>XN VGC</c:v>
                </c:pt>
                <c:pt idx="4">
                  <c:v>XN Rubella</c:v>
                </c:pt>
                <c:pt idx="5">
                  <c:v>XN Lỵ amip</c:v>
                </c:pt>
                <c:pt idx="6">
                  <c:v>XN Rotavirus</c:v>
                </c:pt>
                <c:pt idx="7">
                  <c:v>XN Cúm A/B </c:v>
                </c:pt>
                <c:pt idx="8">
                  <c:v>XN RSV</c:v>
                </c:pt>
              </c:strCache>
            </c:strRef>
          </c:cat>
          <c:val>
            <c:numRef>
              <c:f>Sheet3!$D$33:$L$33</c:f>
              <c:numCache>
                <c:formatCode>General</c:formatCode>
                <c:ptCount val="9"/>
                <c:pt idx="0">
                  <c:v>7.4999999999999997E-2</c:v>
                </c:pt>
                <c:pt idx="1">
                  <c:v>0.10784313725490197</c:v>
                </c:pt>
                <c:pt idx="2">
                  <c:v>9.1743119266055051E-2</c:v>
                </c:pt>
                <c:pt idx="3">
                  <c:v>8.8235294117647065E-2</c:v>
                </c:pt>
                <c:pt idx="4">
                  <c:v>7.9207920792079209E-2</c:v>
                </c:pt>
                <c:pt idx="5">
                  <c:v>3.6036036036036036E-2</c:v>
                </c:pt>
                <c:pt idx="6">
                  <c:v>3.4188034188034191E-2</c:v>
                </c:pt>
                <c:pt idx="7">
                  <c:v>8.3333333333333329E-2</c:v>
                </c:pt>
                <c:pt idx="8">
                  <c:v>6.9306930693069313E-2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CD9-455E-811A-536B0452B826}"/>
            </c:ext>
          </c:extLst>
        </c:ser>
        <c:ser>
          <c:idx val="4"/>
          <c:order val="4"/>
          <c:tx>
            <c:strRef>
              <c:f>Sheet3!$C$34</c:f>
              <c:strCache>
                <c:ptCount val="1"/>
                <c:pt idx="0">
                  <c:v>CSYT tư nhân 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Sheet3!$D$29:$L$29</c:f>
              <c:strCache>
                <c:ptCount val="9"/>
                <c:pt idx="0">
                  <c:v>XN HPV</c:v>
                </c:pt>
                <c:pt idx="1">
                  <c:v>XN Giang mai</c:v>
                </c:pt>
                <c:pt idx="2">
                  <c:v>XN VGB</c:v>
                </c:pt>
                <c:pt idx="3">
                  <c:v>XN VGC</c:v>
                </c:pt>
                <c:pt idx="4">
                  <c:v>XN Rubella</c:v>
                </c:pt>
                <c:pt idx="5">
                  <c:v>XN Lỵ amip</c:v>
                </c:pt>
                <c:pt idx="6">
                  <c:v>XN Rotavirus</c:v>
                </c:pt>
                <c:pt idx="7">
                  <c:v>XN Cúm A/B </c:v>
                </c:pt>
                <c:pt idx="8">
                  <c:v>XN RSV</c:v>
                </c:pt>
              </c:strCache>
            </c:strRef>
          </c:cat>
          <c:val>
            <c:numRef>
              <c:f>Sheet3!$D$34:$L$34</c:f>
              <c:numCache>
                <c:formatCode>General</c:formatCode>
                <c:ptCount val="9"/>
                <c:pt idx="0">
                  <c:v>2.5000000000000001E-2</c:v>
                </c:pt>
                <c:pt idx="1">
                  <c:v>2.9411764705882353E-2</c:v>
                </c:pt>
                <c:pt idx="2">
                  <c:v>4.5871559633027525E-2</c:v>
                </c:pt>
                <c:pt idx="3">
                  <c:v>3.9215686274509803E-2</c:v>
                </c:pt>
                <c:pt idx="4">
                  <c:v>4.9504950495049507E-2</c:v>
                </c:pt>
                <c:pt idx="5">
                  <c:v>4.5045045045045043E-2</c:v>
                </c:pt>
                <c:pt idx="6">
                  <c:v>4.2735042735042736E-2</c:v>
                </c:pt>
                <c:pt idx="7">
                  <c:v>5.8333333333333334E-2</c:v>
                </c:pt>
                <c:pt idx="8">
                  <c:v>3.9603960396039604E-2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D9-455E-811A-536B0452B8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9"/>
        <c:overlap val="10"/>
        <c:axId val="572750512"/>
        <c:axId val="572750152"/>
      </c:barChart>
      <c:catAx>
        <c:axId val="572750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72750152"/>
        <c:crosses val="autoZero"/>
        <c:auto val="1"/>
        <c:lblAlgn val="ctr"/>
        <c:lblOffset val="100"/>
        <c:noMultiLvlLbl val="0"/>
      </c:catAx>
      <c:valAx>
        <c:axId val="5727501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7275051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>
                <a:solidFill>
                  <a:schemeClr val="accent2"/>
                </a:solidFill>
              </a:rPr>
              <a:t>Giới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accent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Sheet2!$C$14</c:f>
              <c:strCache>
                <c:ptCount val="1"/>
                <c:pt idx="0">
                  <c:v>Nhóm đã xét nghiệm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Sheet2!$B$15:$B$16</c:f>
              <c:strCache>
                <c:ptCount val="2"/>
                <c:pt idx="0">
                  <c:v>Nam</c:v>
                </c:pt>
                <c:pt idx="1">
                  <c:v>Nữ</c:v>
                </c:pt>
              </c:strCache>
            </c:strRef>
          </c:cat>
          <c:val>
            <c:numRef>
              <c:f>Sheet2!$C$15:$C$16</c:f>
              <c:numCache>
                <c:formatCode>General</c:formatCode>
                <c:ptCount val="2"/>
                <c:pt idx="0">
                  <c:v>5.3648068669527899E-2</c:v>
                </c:pt>
                <c:pt idx="1">
                  <c:v>0.94635193133047213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2B-4648-807B-8708C2155479}"/>
            </c:ext>
          </c:extLst>
        </c:ser>
        <c:ser>
          <c:idx val="1"/>
          <c:order val="1"/>
          <c:tx>
            <c:strRef>
              <c:f>Sheet2!$D$14</c:f>
              <c:strCache>
                <c:ptCount val="1"/>
                <c:pt idx="0">
                  <c:v>Nhóm chưa xét nghiệm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Sheet2!$B$15:$B$16</c:f>
              <c:strCache>
                <c:ptCount val="2"/>
                <c:pt idx="0">
                  <c:v>Nam</c:v>
                </c:pt>
                <c:pt idx="1">
                  <c:v>Nữ</c:v>
                </c:pt>
              </c:strCache>
            </c:strRef>
          </c:cat>
          <c:val>
            <c:numRef>
              <c:f>Sheet2!$D$15:$D$16</c:f>
              <c:numCache>
                <c:formatCode>General</c:formatCode>
                <c:ptCount val="2"/>
                <c:pt idx="0">
                  <c:v>5.7613168724279837E-2</c:v>
                </c:pt>
                <c:pt idx="1">
                  <c:v>0.9423868312757202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2B-4648-807B-8708C21554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9527976"/>
        <c:axId val="589538416"/>
      </c:barChart>
      <c:catAx>
        <c:axId val="589527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89538416"/>
        <c:crosses val="autoZero"/>
        <c:auto val="1"/>
        <c:lblAlgn val="ctr"/>
        <c:lblOffset val="100"/>
        <c:noMultiLvlLbl val="0"/>
      </c:catAx>
      <c:valAx>
        <c:axId val="5895384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58952797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vi-VN">
                <a:solidFill>
                  <a:schemeClr val="accent2"/>
                </a:solidFill>
              </a:rPr>
              <a:t>Số trẻ dưới 18 tuổi trong hộ gia đình</a:t>
            </a:r>
            <a:endParaRPr lang="en-US">
              <a:solidFill>
                <a:schemeClr val="accent2"/>
              </a:solidFill>
            </a:endParaRPr>
          </a:p>
        </c:rich>
      </c:tx>
      <c:layout>
        <c:manualLayout>
          <c:xMode val="edge"/>
          <c:yMode val="edge"/>
          <c:x val="0.19227077865266839"/>
          <c:y val="4.62962962962962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accent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Sheet2!$C$24</c:f>
              <c:strCache>
                <c:ptCount val="1"/>
                <c:pt idx="0">
                  <c:v>Nhóm đã xét nghiệm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Sheet2!$B$25:$B$27</c:f>
              <c:strCache>
                <c:ptCount val="3"/>
                <c:pt idx="0">
                  <c:v>1 trẻ</c:v>
                </c:pt>
                <c:pt idx="1">
                  <c:v>2 trẻ</c:v>
                </c:pt>
                <c:pt idx="2">
                  <c:v>&gt;2 trẻ</c:v>
                </c:pt>
              </c:strCache>
            </c:strRef>
          </c:cat>
          <c:val>
            <c:numRef>
              <c:f>Sheet2!$C$25:$C$27</c:f>
              <c:numCache>
                <c:formatCode>General</c:formatCode>
                <c:ptCount val="3"/>
                <c:pt idx="0">
                  <c:v>0.2296137339055794</c:v>
                </c:pt>
                <c:pt idx="1">
                  <c:v>0.43991416309012876</c:v>
                </c:pt>
                <c:pt idx="2">
                  <c:v>0.33047210300429186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B8-4E4F-9AEE-7AE6E8759DFF}"/>
            </c:ext>
          </c:extLst>
        </c:ser>
        <c:ser>
          <c:idx val="1"/>
          <c:order val="1"/>
          <c:tx>
            <c:strRef>
              <c:f>Sheet2!$D$24</c:f>
              <c:strCache>
                <c:ptCount val="1"/>
                <c:pt idx="0">
                  <c:v>Nhóm chưa xét nghiệm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Sheet2!$B$25:$B$27</c:f>
              <c:strCache>
                <c:ptCount val="3"/>
                <c:pt idx="0">
                  <c:v>1 trẻ</c:v>
                </c:pt>
                <c:pt idx="1">
                  <c:v>2 trẻ</c:v>
                </c:pt>
                <c:pt idx="2">
                  <c:v>&gt;2 trẻ</c:v>
                </c:pt>
              </c:strCache>
            </c:strRef>
          </c:cat>
          <c:val>
            <c:numRef>
              <c:f>Sheet2!$D$25:$D$27</c:f>
              <c:numCache>
                <c:formatCode>General</c:formatCode>
                <c:ptCount val="3"/>
                <c:pt idx="0">
                  <c:v>0.27572016460905352</c:v>
                </c:pt>
                <c:pt idx="1">
                  <c:v>0.43209876543209874</c:v>
                </c:pt>
                <c:pt idx="2">
                  <c:v>0.29218106995884774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B8-4E4F-9AEE-7AE6E8759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5755656"/>
        <c:axId val="695756016"/>
      </c:barChart>
      <c:catAx>
        <c:axId val="695755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95756016"/>
        <c:crosses val="autoZero"/>
        <c:auto val="1"/>
        <c:lblAlgn val="ctr"/>
        <c:lblOffset val="100"/>
        <c:noMultiLvlLbl val="0"/>
      </c:catAx>
      <c:valAx>
        <c:axId val="6957560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695755656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vi-VN">
                <a:solidFill>
                  <a:schemeClr val="accent2"/>
                </a:solidFill>
              </a:rPr>
              <a:t>Trình độ học vấn</a:t>
            </a:r>
            <a:endParaRPr lang="en-US">
              <a:solidFill>
                <a:schemeClr val="accent2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accent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Sheet2!$C$36</c:f>
              <c:strCache>
                <c:ptCount val="1"/>
                <c:pt idx="0">
                  <c:v>Nhóm đã xét nghiệm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Sheet2!$B$37:$B$43</c:f>
              <c:strCache>
                <c:ptCount val="7"/>
                <c:pt idx="0">
                  <c:v>Không biết đọc/không biết viết</c:v>
                </c:pt>
                <c:pt idx="1">
                  <c:v>Biết đọc, biết viết</c:v>
                </c:pt>
                <c:pt idx="2">
                  <c:v>Tiểu học/ cấp i</c:v>
                </c:pt>
                <c:pt idx="3">
                  <c:v>Trung học cơ sở/ cấp ii</c:v>
                </c:pt>
                <c:pt idx="4">
                  <c:v>Phổ thông trung học/ cấp iii</c:v>
                </c:pt>
                <c:pt idx="5">
                  <c:v>Trung cấp, cao đẳng</c:v>
                </c:pt>
                <c:pt idx="6">
                  <c:v>Đại học, trên đại học</c:v>
                </c:pt>
              </c:strCache>
            </c:strRef>
          </c:cat>
          <c:val>
            <c:numRef>
              <c:f>Sheet2!$C$37:$C$43</c:f>
              <c:numCache>
                <c:formatCode>General</c:formatCode>
                <c:ptCount val="7"/>
                <c:pt idx="0">
                  <c:v>2.1459227467811159E-3</c:v>
                </c:pt>
                <c:pt idx="1">
                  <c:v>2.1459227467811159E-3</c:v>
                </c:pt>
                <c:pt idx="2">
                  <c:v>3.4334763948497854E-2</c:v>
                </c:pt>
                <c:pt idx="3">
                  <c:v>0.23390557939914164</c:v>
                </c:pt>
                <c:pt idx="4">
                  <c:v>0.34549356223175964</c:v>
                </c:pt>
                <c:pt idx="5">
                  <c:v>0.18884120171673821</c:v>
                </c:pt>
                <c:pt idx="6">
                  <c:v>0.19313304721030042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FD-4B3C-B990-B3004AFCEF99}"/>
            </c:ext>
          </c:extLst>
        </c:ser>
        <c:ser>
          <c:idx val="1"/>
          <c:order val="1"/>
          <c:tx>
            <c:strRef>
              <c:f>Sheet2!$D$36</c:f>
              <c:strCache>
                <c:ptCount val="1"/>
                <c:pt idx="0">
                  <c:v>Nhóm chưa xét nghiệm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Sheet2!$B$37:$B$43</c:f>
              <c:strCache>
                <c:ptCount val="7"/>
                <c:pt idx="0">
                  <c:v>Không biết đọc/không biết viết</c:v>
                </c:pt>
                <c:pt idx="1">
                  <c:v>Biết đọc, biết viết</c:v>
                </c:pt>
                <c:pt idx="2">
                  <c:v>Tiểu học/ cấp i</c:v>
                </c:pt>
                <c:pt idx="3">
                  <c:v>Trung học cơ sở/ cấp ii</c:v>
                </c:pt>
                <c:pt idx="4">
                  <c:v>Phổ thông trung học/ cấp iii</c:v>
                </c:pt>
                <c:pt idx="5">
                  <c:v>Trung cấp, cao đẳng</c:v>
                </c:pt>
                <c:pt idx="6">
                  <c:v>Đại học, trên đại học</c:v>
                </c:pt>
              </c:strCache>
            </c:strRef>
          </c:cat>
          <c:val>
            <c:numRef>
              <c:f>Sheet2!$D$37:$D$43</c:f>
              <c:numCache>
                <c:formatCode>General</c:formatCode>
                <c:ptCount val="7"/>
                <c:pt idx="0">
                  <c:v>0</c:v>
                </c:pt>
                <c:pt idx="1">
                  <c:v>8.23045267489712E-3</c:v>
                </c:pt>
                <c:pt idx="2">
                  <c:v>2.6748971193415638E-2</c:v>
                </c:pt>
                <c:pt idx="3">
                  <c:v>0.20370370370370369</c:v>
                </c:pt>
                <c:pt idx="4">
                  <c:v>0.36213991769547327</c:v>
                </c:pt>
                <c:pt idx="5">
                  <c:v>0.19753086419753085</c:v>
                </c:pt>
                <c:pt idx="6">
                  <c:v>0.20164609053497942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FD-4B3C-B990-B3004AFCEF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695765016"/>
        <c:axId val="695762496"/>
      </c:barChart>
      <c:catAx>
        <c:axId val="6957650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95762496"/>
        <c:crosses val="autoZero"/>
        <c:auto val="1"/>
        <c:lblAlgn val="ctr"/>
        <c:lblOffset val="100"/>
        <c:noMultiLvlLbl val="0"/>
      </c:catAx>
      <c:valAx>
        <c:axId val="69576249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95765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vi-VN" sz="1200">
                <a:solidFill>
                  <a:schemeClr val="accent2"/>
                </a:solidFill>
              </a:rPr>
              <a:t>Nghề nghiệp</a:t>
            </a:r>
            <a:endParaRPr lang="en-US" sz="1200">
              <a:solidFill>
                <a:schemeClr val="accent2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accent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Sheet2!$O$36</c:f>
              <c:strCache>
                <c:ptCount val="1"/>
                <c:pt idx="0">
                  <c:v>Nhóm đã xét nghiệm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Sheet2!$N$37:$N$43</c:f>
              <c:strCache>
                <c:ptCount val="7"/>
                <c:pt idx="0">
                  <c:v>Nông dân/ngư dân/,,,</c:v>
                </c:pt>
                <c:pt idx="1">
                  <c:v>Làm công ăn lương</c:v>
                </c:pt>
                <c:pt idx="2">
                  <c:v>Kinh doanh dịch vụ</c:v>
                </c:pt>
                <c:pt idx="3">
                  <c:v>Làm thuê/nghề tự do </c:v>
                </c:pt>
                <c:pt idx="4">
                  <c:v>Nghỉ hưu/mất sức/già yếu</c:v>
                </c:pt>
                <c:pt idx="5">
                  <c:v>Nội trợ </c:v>
                </c:pt>
                <c:pt idx="6">
                  <c:v>Không có việc làm/thất nghiệp</c:v>
                </c:pt>
              </c:strCache>
            </c:strRef>
          </c:cat>
          <c:val>
            <c:numRef>
              <c:f>Sheet2!$O$37:$O$43</c:f>
              <c:numCache>
                <c:formatCode>General</c:formatCode>
                <c:ptCount val="7"/>
                <c:pt idx="0">
                  <c:v>6.652360515021459E-2</c:v>
                </c:pt>
                <c:pt idx="1">
                  <c:v>0.52360515021459231</c:v>
                </c:pt>
                <c:pt idx="2">
                  <c:v>7.7253218884120178E-2</c:v>
                </c:pt>
                <c:pt idx="3">
                  <c:v>0.18240343347639484</c:v>
                </c:pt>
                <c:pt idx="4">
                  <c:v>1.2875536480686695E-2</c:v>
                </c:pt>
                <c:pt idx="5">
                  <c:v>0.13519313304721031</c:v>
                </c:pt>
                <c:pt idx="6">
                  <c:v>2.1459227467811159E-3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ABE-4A55-94B0-281B2D7DD7D2}"/>
            </c:ext>
          </c:extLst>
        </c:ser>
        <c:ser>
          <c:idx val="1"/>
          <c:order val="1"/>
          <c:tx>
            <c:strRef>
              <c:f>Sheet2!$P$36</c:f>
              <c:strCache>
                <c:ptCount val="1"/>
                <c:pt idx="0">
                  <c:v>Nhóm chưa xét nghiệm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Sheet2!$N$37:$N$43</c:f>
              <c:strCache>
                <c:ptCount val="7"/>
                <c:pt idx="0">
                  <c:v>Nông dân/ngư dân/,,,</c:v>
                </c:pt>
                <c:pt idx="1">
                  <c:v>Làm công ăn lương</c:v>
                </c:pt>
                <c:pt idx="2">
                  <c:v>Kinh doanh dịch vụ</c:v>
                </c:pt>
                <c:pt idx="3">
                  <c:v>Làm thuê/nghề tự do </c:v>
                </c:pt>
                <c:pt idx="4">
                  <c:v>Nghỉ hưu/mất sức/già yếu</c:v>
                </c:pt>
                <c:pt idx="5">
                  <c:v>Nội trợ </c:v>
                </c:pt>
                <c:pt idx="6">
                  <c:v>Không có việc làm/thất nghiệp</c:v>
                </c:pt>
              </c:strCache>
            </c:strRef>
          </c:cat>
          <c:val>
            <c:numRef>
              <c:f>Sheet2!$P$37:$P$43</c:f>
              <c:numCache>
                <c:formatCode>General</c:formatCode>
                <c:ptCount val="7"/>
                <c:pt idx="0">
                  <c:v>7.407407407407407E-2</c:v>
                </c:pt>
                <c:pt idx="1">
                  <c:v>0.45267489711934156</c:v>
                </c:pt>
                <c:pt idx="2">
                  <c:v>0.12139917695473251</c:v>
                </c:pt>
                <c:pt idx="3">
                  <c:v>0.18106995884773663</c:v>
                </c:pt>
                <c:pt idx="4">
                  <c:v>1.8518518518518517E-2</c:v>
                </c:pt>
                <c:pt idx="5">
                  <c:v>0.15226337448559671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ABE-4A55-94B0-281B2D7DD7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589532296"/>
        <c:axId val="589536256"/>
      </c:barChart>
      <c:catAx>
        <c:axId val="589532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89536256"/>
        <c:crosses val="autoZero"/>
        <c:auto val="1"/>
        <c:lblAlgn val="ctr"/>
        <c:lblOffset val="100"/>
        <c:noMultiLvlLbl val="0"/>
      </c:catAx>
      <c:valAx>
        <c:axId val="5895362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589532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cap="none" spc="0" normalizeH="0" baseline="0">
                <a:solidFill>
                  <a:schemeClr val="accent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pPr>
            <a:r>
              <a:rPr lang="vi-VN">
                <a:solidFill>
                  <a:schemeClr val="accent2"/>
                </a:solidFill>
              </a:rPr>
              <a:t>Mức thu nhập trung bình </a:t>
            </a:r>
            <a:endParaRPr lang="en-US">
              <a:solidFill>
                <a:schemeClr val="accent2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cap="none" spc="0" normalizeH="0" baseline="0">
              <a:solidFill>
                <a:schemeClr val="accent2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Sheet2!$C$46</c:f>
              <c:strCache>
                <c:ptCount val="1"/>
                <c:pt idx="0">
                  <c:v>Nhóm đã xét nghiệm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Sheet2!$B$47:$B$52</c:f>
              <c:strCache>
                <c:ptCount val="6"/>
                <c:pt idx="0">
                  <c:v>Dưới 4 triệu</c:v>
                </c:pt>
                <c:pt idx="1">
                  <c:v>Từ 4 đến dưới 6 triệu</c:v>
                </c:pt>
                <c:pt idx="2">
                  <c:v>Từ 6 đến dưới 8 triệu</c:v>
                </c:pt>
                <c:pt idx="3">
                  <c:v>Từ 8 đến dưới 12 triệu</c:v>
                </c:pt>
                <c:pt idx="4">
                  <c:v>Từ 12 triệu trở lên</c:v>
                </c:pt>
                <c:pt idx="5">
                  <c:v>Không có thu nhập</c:v>
                </c:pt>
              </c:strCache>
            </c:strRef>
          </c:cat>
          <c:val>
            <c:numRef>
              <c:f>Sheet2!$C$47:$C$52</c:f>
              <c:numCache>
                <c:formatCode>General</c:formatCode>
                <c:ptCount val="6"/>
                <c:pt idx="0">
                  <c:v>2.575107296137339E-2</c:v>
                </c:pt>
                <c:pt idx="1">
                  <c:v>3.4334763948497854E-2</c:v>
                </c:pt>
                <c:pt idx="2">
                  <c:v>7.5107296137339061E-2</c:v>
                </c:pt>
                <c:pt idx="3">
                  <c:v>0.22103004291845493</c:v>
                </c:pt>
                <c:pt idx="4">
                  <c:v>0.63948497854077258</c:v>
                </c:pt>
                <c:pt idx="5">
                  <c:v>4.2918454935622317E-3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37-4FD7-87C7-A09F0748F438}"/>
            </c:ext>
          </c:extLst>
        </c:ser>
        <c:ser>
          <c:idx val="1"/>
          <c:order val="1"/>
          <c:tx>
            <c:strRef>
              <c:f>Sheet2!$D$46</c:f>
              <c:strCache>
                <c:ptCount val="1"/>
                <c:pt idx="0">
                  <c:v>Nhóm chưa xét nghiệm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Sheet2!$B$47:$B$52</c:f>
              <c:strCache>
                <c:ptCount val="6"/>
                <c:pt idx="0">
                  <c:v>Dưới 4 triệu</c:v>
                </c:pt>
                <c:pt idx="1">
                  <c:v>Từ 4 đến dưới 6 triệu</c:v>
                </c:pt>
                <c:pt idx="2">
                  <c:v>Từ 6 đến dưới 8 triệu</c:v>
                </c:pt>
                <c:pt idx="3">
                  <c:v>Từ 8 đến dưới 12 triệu</c:v>
                </c:pt>
                <c:pt idx="4">
                  <c:v>Từ 12 triệu trở lên</c:v>
                </c:pt>
                <c:pt idx="5">
                  <c:v>Không có thu nhập</c:v>
                </c:pt>
              </c:strCache>
            </c:strRef>
          </c:cat>
          <c:val>
            <c:numRef>
              <c:f>Sheet2!$D$47:$D$52</c:f>
              <c:numCache>
                <c:formatCode>General</c:formatCode>
                <c:ptCount val="6"/>
                <c:pt idx="0">
                  <c:v>2.4691358024691357E-2</c:v>
                </c:pt>
                <c:pt idx="1">
                  <c:v>8.0246913580246909E-2</c:v>
                </c:pt>
                <c:pt idx="2">
                  <c:v>7.6131687242798354E-2</c:v>
                </c:pt>
                <c:pt idx="3">
                  <c:v>0.22016460905349794</c:v>
                </c:pt>
                <c:pt idx="4">
                  <c:v>0.59465020576131689</c:v>
                </c:pt>
                <c:pt idx="5">
                  <c:v>4.11522633744856E-3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37-4FD7-87C7-A09F0748F4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overlap val="-58"/>
        <c:axId val="576850368"/>
        <c:axId val="576858288"/>
      </c:barChart>
      <c:catAx>
        <c:axId val="5768503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76858288"/>
        <c:crosses val="autoZero"/>
        <c:auto val="1"/>
        <c:lblAlgn val="ctr"/>
        <c:lblOffset val="100"/>
        <c:noMultiLvlLbl val="0"/>
      </c:catAx>
      <c:valAx>
        <c:axId val="57685828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%" sourceLinked="0"/>
        <c:majorTickMark val="none"/>
        <c:minorTickMark val="none"/>
        <c:tickLblPos val="nextTo"/>
        <c:crossAx val="576850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vi-VN">
                <a:solidFill>
                  <a:schemeClr val="accent2"/>
                </a:solidFill>
              </a:rPr>
              <a:t>Có thẻ bảo hiểm y tế </a:t>
            </a:r>
            <a:endParaRPr lang="en-US">
              <a:solidFill>
                <a:schemeClr val="accent2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accent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Sheet2!$B$66</c:f>
              <c:strCache>
                <c:ptCount val="1"/>
                <c:pt idx="0">
                  <c:v>Không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Sheet2!$C$65:$D$65</c:f>
              <c:strCache>
                <c:ptCount val="2"/>
                <c:pt idx="0">
                  <c:v>Nhóm đã xét nghiệm</c:v>
                </c:pt>
                <c:pt idx="1">
                  <c:v>Nhóm chưa xét nghiệm</c:v>
                </c:pt>
              </c:strCache>
            </c:strRef>
          </c:cat>
          <c:val>
            <c:numRef>
              <c:f>Sheet2!$C$66:$D$66</c:f>
              <c:numCache>
                <c:formatCode>General</c:formatCode>
                <c:ptCount val="2"/>
                <c:pt idx="0">
                  <c:v>3.8626609442060089E-2</c:v>
                </c:pt>
                <c:pt idx="1">
                  <c:v>6.1728395061728392E-2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40-44B3-91A6-6B477180B25C}"/>
            </c:ext>
          </c:extLst>
        </c:ser>
        <c:ser>
          <c:idx val="1"/>
          <c:order val="1"/>
          <c:tx>
            <c:strRef>
              <c:f>Sheet2!$B$67</c:f>
              <c:strCache>
                <c:ptCount val="1"/>
                <c:pt idx="0">
                  <c:v>Có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Sheet2!$C$65:$D$65</c:f>
              <c:strCache>
                <c:ptCount val="2"/>
                <c:pt idx="0">
                  <c:v>Nhóm đã xét nghiệm</c:v>
                </c:pt>
                <c:pt idx="1">
                  <c:v>Nhóm chưa xét nghiệm</c:v>
                </c:pt>
              </c:strCache>
            </c:strRef>
          </c:cat>
          <c:val>
            <c:numRef>
              <c:f>Sheet2!$C$67:$D$67</c:f>
              <c:numCache>
                <c:formatCode>General</c:formatCode>
                <c:ptCount val="2"/>
                <c:pt idx="0">
                  <c:v>0.96137339055793991</c:v>
                </c:pt>
                <c:pt idx="1">
                  <c:v>0.93827160493827155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40-44B3-91A6-6B477180B2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76860448"/>
        <c:axId val="576860088"/>
      </c:barChart>
      <c:catAx>
        <c:axId val="576860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76860088"/>
        <c:crosses val="autoZero"/>
        <c:auto val="1"/>
        <c:lblAlgn val="ctr"/>
        <c:lblOffset val="100"/>
        <c:noMultiLvlLbl val="0"/>
      </c:catAx>
      <c:valAx>
        <c:axId val="57686008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7686044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accent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vi-VN">
                <a:solidFill>
                  <a:schemeClr val="accent2"/>
                </a:solidFill>
              </a:rPr>
              <a:t>Khoảng cách từ nhà tới trạm y tế </a:t>
            </a:r>
            <a:endParaRPr lang="en-US">
              <a:solidFill>
                <a:schemeClr val="accent2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accent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Sheet2!$C$83</c:f>
              <c:strCache>
                <c:ptCount val="1"/>
                <c:pt idx="0">
                  <c:v>Nhóm đã xét nghiệm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Sheet2!$B$84:$B$86</c:f>
              <c:strCache>
                <c:ptCount val="3"/>
                <c:pt idx="0">
                  <c:v>&lt;1 km</c:v>
                </c:pt>
                <c:pt idx="1">
                  <c:v>1-5 km</c:v>
                </c:pt>
                <c:pt idx="2">
                  <c:v>&gt;5 km</c:v>
                </c:pt>
              </c:strCache>
            </c:strRef>
          </c:cat>
          <c:val>
            <c:numRef>
              <c:f>Sheet2!$C$84:$C$86</c:f>
              <c:numCache>
                <c:formatCode>General</c:formatCode>
                <c:ptCount val="3"/>
                <c:pt idx="0">
                  <c:v>0.57725321888412018</c:v>
                </c:pt>
                <c:pt idx="1">
                  <c:v>0.40343347639484978</c:v>
                </c:pt>
                <c:pt idx="2">
                  <c:v>1.9313304721030045E-2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DE-44DA-9D59-0F5169CFAC01}"/>
            </c:ext>
          </c:extLst>
        </c:ser>
        <c:ser>
          <c:idx val="1"/>
          <c:order val="1"/>
          <c:tx>
            <c:strRef>
              <c:f>Sheet2!$D$83</c:f>
              <c:strCache>
                <c:ptCount val="1"/>
                <c:pt idx="0">
                  <c:v>Nhóm chưa xét nghiệm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Sheet2!$B$84:$B$86</c:f>
              <c:strCache>
                <c:ptCount val="3"/>
                <c:pt idx="0">
                  <c:v>&lt;1 km</c:v>
                </c:pt>
                <c:pt idx="1">
                  <c:v>1-5 km</c:v>
                </c:pt>
                <c:pt idx="2">
                  <c:v>&gt;5 km</c:v>
                </c:pt>
              </c:strCache>
            </c:strRef>
          </c:cat>
          <c:val>
            <c:numRef>
              <c:f>Sheet2!$D$84:$D$86</c:f>
              <c:numCache>
                <c:formatCode>General</c:formatCode>
                <c:ptCount val="3"/>
                <c:pt idx="0">
                  <c:v>0.67695473251028804</c:v>
                </c:pt>
                <c:pt idx="1">
                  <c:v>0.31275720164609055</c:v>
                </c:pt>
                <c:pt idx="2">
                  <c:v>1.0288065843621399E-2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DE-44DA-9D59-0F5169CFAC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6244216"/>
        <c:axId val="576246016"/>
      </c:barChart>
      <c:catAx>
        <c:axId val="576244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76246016"/>
        <c:crosses val="autoZero"/>
        <c:auto val="1"/>
        <c:lblAlgn val="ctr"/>
        <c:lblOffset val="100"/>
        <c:noMultiLvlLbl val="0"/>
      </c:catAx>
      <c:valAx>
        <c:axId val="5762460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crossAx val="57624421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pPr>
            <a:r>
              <a:rPr lang="vi-VN" sz="2000" b="1"/>
              <a:t>Lý do khiến người dân không chủ</a:t>
            </a:r>
            <a:r>
              <a:rPr lang="vi-VN" sz="2000" b="1" baseline="0"/>
              <a:t> động</a:t>
            </a:r>
            <a:r>
              <a:rPr lang="vi-VN" sz="2000" b="1"/>
              <a:t> </a:t>
            </a:r>
            <a:r>
              <a:rPr lang="vi-VN" sz="2000" b="1" baseline="0"/>
              <a:t>sàng lọc</a:t>
            </a:r>
            <a:endParaRPr lang="en-US" sz="20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Sheet3!$C$3</c:f>
              <c:strCache>
                <c:ptCount val="1"/>
                <c:pt idx="0">
                  <c:v>Thiếu kiến thức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Sheet3!$D$2:$L$2</c:f>
              <c:strCache>
                <c:ptCount val="9"/>
                <c:pt idx="0">
                  <c:v>XN HPV</c:v>
                </c:pt>
                <c:pt idx="1">
                  <c:v>XN Giang mai</c:v>
                </c:pt>
                <c:pt idx="2">
                  <c:v>XN VGB</c:v>
                </c:pt>
                <c:pt idx="3">
                  <c:v>XN VGC</c:v>
                </c:pt>
                <c:pt idx="4">
                  <c:v>XN Rubella</c:v>
                </c:pt>
                <c:pt idx="5">
                  <c:v>XN Lỵ amip</c:v>
                </c:pt>
                <c:pt idx="6">
                  <c:v>XN Rotavirus</c:v>
                </c:pt>
                <c:pt idx="7">
                  <c:v>XN Cúm A/B </c:v>
                </c:pt>
                <c:pt idx="8">
                  <c:v>XN RSV</c:v>
                </c:pt>
              </c:strCache>
            </c:strRef>
          </c:cat>
          <c:val>
            <c:numRef>
              <c:f>Sheet3!$D$3:$L$3</c:f>
              <c:numCache>
                <c:formatCode>General</c:formatCode>
                <c:ptCount val="9"/>
                <c:pt idx="0">
                  <c:v>0.54166666666666663</c:v>
                </c:pt>
                <c:pt idx="1">
                  <c:v>0.55882352941176472</c:v>
                </c:pt>
                <c:pt idx="2">
                  <c:v>0.66055045871559637</c:v>
                </c:pt>
                <c:pt idx="3">
                  <c:v>0.70588235294117652</c:v>
                </c:pt>
                <c:pt idx="4">
                  <c:v>0.64356435643564358</c:v>
                </c:pt>
                <c:pt idx="5">
                  <c:v>0.66666666666666663</c:v>
                </c:pt>
                <c:pt idx="6">
                  <c:v>0.68376068376068377</c:v>
                </c:pt>
                <c:pt idx="7">
                  <c:v>0.56666666666666665</c:v>
                </c:pt>
                <c:pt idx="8">
                  <c:v>0.67326732673267331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B3A-40CC-9DF3-FF75E23F27AD}"/>
            </c:ext>
          </c:extLst>
        </c:ser>
        <c:ser>
          <c:idx val="1"/>
          <c:order val="1"/>
          <c:tx>
            <c:strRef>
              <c:f>Sheet3!$C$4</c:f>
              <c:strCache>
                <c:ptCount val="1"/>
                <c:pt idx="0">
                  <c:v>Sợ đau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Sheet3!$D$2:$L$2</c:f>
              <c:strCache>
                <c:ptCount val="9"/>
                <c:pt idx="0">
                  <c:v>XN HPV</c:v>
                </c:pt>
                <c:pt idx="1">
                  <c:v>XN Giang mai</c:v>
                </c:pt>
                <c:pt idx="2">
                  <c:v>XN VGB</c:v>
                </c:pt>
                <c:pt idx="3">
                  <c:v>XN VGC</c:v>
                </c:pt>
                <c:pt idx="4">
                  <c:v>XN Rubella</c:v>
                </c:pt>
                <c:pt idx="5">
                  <c:v>XN Lỵ amip</c:v>
                </c:pt>
                <c:pt idx="6">
                  <c:v>XN Rotavirus</c:v>
                </c:pt>
                <c:pt idx="7">
                  <c:v>XN Cúm A/B </c:v>
                </c:pt>
                <c:pt idx="8">
                  <c:v>XN RSV</c:v>
                </c:pt>
              </c:strCache>
            </c:strRef>
          </c:cat>
          <c:val>
            <c:numRef>
              <c:f>Sheet3!$D$4:$L$4</c:f>
              <c:numCache>
                <c:formatCode>General</c:formatCode>
                <c:ptCount val="9"/>
                <c:pt idx="0">
                  <c:v>7.4999999999999997E-2</c:v>
                </c:pt>
                <c:pt idx="1">
                  <c:v>1.9607843137254902E-2</c:v>
                </c:pt>
                <c:pt idx="2">
                  <c:v>6.4220183486238536E-2</c:v>
                </c:pt>
                <c:pt idx="3">
                  <c:v>5.8823529411764705E-2</c:v>
                </c:pt>
                <c:pt idx="4">
                  <c:v>7.9207920792079209E-2</c:v>
                </c:pt>
                <c:pt idx="5">
                  <c:v>3.6036036036036036E-2</c:v>
                </c:pt>
                <c:pt idx="6">
                  <c:v>1.7094017094017096E-2</c:v>
                </c:pt>
                <c:pt idx="7">
                  <c:v>0.10833333333333334</c:v>
                </c:pt>
                <c:pt idx="8">
                  <c:v>7.9207920792079209E-2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B3A-40CC-9DF3-FF75E23F27AD}"/>
            </c:ext>
          </c:extLst>
        </c:ser>
        <c:ser>
          <c:idx val="2"/>
          <c:order val="2"/>
          <c:tx>
            <c:strRef>
              <c:f>Sheet3!$C$5</c:f>
              <c:strCache>
                <c:ptCount val="1"/>
                <c:pt idx="0">
                  <c:v>Ngại ngùng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Sheet3!$D$2:$L$2</c:f>
              <c:strCache>
                <c:ptCount val="9"/>
                <c:pt idx="0">
                  <c:v>XN HPV</c:v>
                </c:pt>
                <c:pt idx="1">
                  <c:v>XN Giang mai</c:v>
                </c:pt>
                <c:pt idx="2">
                  <c:v>XN VGB</c:v>
                </c:pt>
                <c:pt idx="3">
                  <c:v>XN VGC</c:v>
                </c:pt>
                <c:pt idx="4">
                  <c:v>XN Rubella</c:v>
                </c:pt>
                <c:pt idx="5">
                  <c:v>XN Lỵ amip</c:v>
                </c:pt>
                <c:pt idx="6">
                  <c:v>XN Rotavirus</c:v>
                </c:pt>
                <c:pt idx="7">
                  <c:v>XN Cúm A/B </c:v>
                </c:pt>
                <c:pt idx="8">
                  <c:v>XN RSV</c:v>
                </c:pt>
              </c:strCache>
            </c:strRef>
          </c:cat>
          <c:val>
            <c:numRef>
              <c:f>Sheet3!$D$5:$L$5</c:f>
              <c:numCache>
                <c:formatCode>General</c:formatCode>
                <c:ptCount val="9"/>
                <c:pt idx="0">
                  <c:v>0.43333333333333335</c:v>
                </c:pt>
                <c:pt idx="1">
                  <c:v>0.5</c:v>
                </c:pt>
                <c:pt idx="2">
                  <c:v>0.29357798165137616</c:v>
                </c:pt>
                <c:pt idx="3">
                  <c:v>0.25490196078431371</c:v>
                </c:pt>
                <c:pt idx="4">
                  <c:v>0.28712871287128711</c:v>
                </c:pt>
                <c:pt idx="5">
                  <c:v>0.17117117117117117</c:v>
                </c:pt>
                <c:pt idx="6">
                  <c:v>0.17948717948717949</c:v>
                </c:pt>
                <c:pt idx="7">
                  <c:v>0.10833333333333334</c:v>
                </c:pt>
                <c:pt idx="8">
                  <c:v>8.9108910891089105E-2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B3A-40CC-9DF3-FF75E23F27AD}"/>
            </c:ext>
          </c:extLst>
        </c:ser>
        <c:ser>
          <c:idx val="3"/>
          <c:order val="3"/>
          <c:tx>
            <c:strRef>
              <c:f>Sheet3!$C$6</c:f>
              <c:strCache>
                <c:ptCount val="1"/>
                <c:pt idx="0">
                  <c:v>Rào cản về thời gian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Sheet3!$D$2:$L$2</c:f>
              <c:strCache>
                <c:ptCount val="9"/>
                <c:pt idx="0">
                  <c:v>XN HPV</c:v>
                </c:pt>
                <c:pt idx="1">
                  <c:v>XN Giang mai</c:v>
                </c:pt>
                <c:pt idx="2">
                  <c:v>XN VGB</c:v>
                </c:pt>
                <c:pt idx="3">
                  <c:v>XN VGC</c:v>
                </c:pt>
                <c:pt idx="4">
                  <c:v>XN Rubella</c:v>
                </c:pt>
                <c:pt idx="5">
                  <c:v>XN Lỵ amip</c:v>
                </c:pt>
                <c:pt idx="6">
                  <c:v>XN Rotavirus</c:v>
                </c:pt>
                <c:pt idx="7">
                  <c:v>XN Cúm A/B </c:v>
                </c:pt>
                <c:pt idx="8">
                  <c:v>XN RSV</c:v>
                </c:pt>
              </c:strCache>
            </c:strRef>
          </c:cat>
          <c:val>
            <c:numRef>
              <c:f>Sheet3!$D$6:$L$6</c:f>
              <c:numCache>
                <c:formatCode>General</c:formatCode>
                <c:ptCount val="9"/>
                <c:pt idx="0">
                  <c:v>0.27500000000000002</c:v>
                </c:pt>
                <c:pt idx="1">
                  <c:v>0.23529411764705882</c:v>
                </c:pt>
                <c:pt idx="2">
                  <c:v>0.30275229357798167</c:v>
                </c:pt>
                <c:pt idx="3">
                  <c:v>0.30392156862745096</c:v>
                </c:pt>
                <c:pt idx="4">
                  <c:v>0.32673267326732675</c:v>
                </c:pt>
                <c:pt idx="5">
                  <c:v>0.35135135135135137</c:v>
                </c:pt>
                <c:pt idx="6">
                  <c:v>0.37606837606837606</c:v>
                </c:pt>
                <c:pt idx="7">
                  <c:v>0.43333333333333335</c:v>
                </c:pt>
                <c:pt idx="8">
                  <c:v>0.42574257425742573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B3A-40CC-9DF3-FF75E23F27AD}"/>
            </c:ext>
          </c:extLst>
        </c:ser>
        <c:ser>
          <c:idx val="4"/>
          <c:order val="4"/>
          <c:tx>
            <c:strRef>
              <c:f>Sheet3!$C$7</c:f>
              <c:strCache>
                <c:ptCount val="1"/>
                <c:pt idx="0">
                  <c:v>Rào cản về chi phí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Sheet3!$D$2:$L$2</c:f>
              <c:strCache>
                <c:ptCount val="9"/>
                <c:pt idx="0">
                  <c:v>XN HPV</c:v>
                </c:pt>
                <c:pt idx="1">
                  <c:v>XN Giang mai</c:v>
                </c:pt>
                <c:pt idx="2">
                  <c:v>XN VGB</c:v>
                </c:pt>
                <c:pt idx="3">
                  <c:v>XN VGC</c:v>
                </c:pt>
                <c:pt idx="4">
                  <c:v>XN Rubella</c:v>
                </c:pt>
                <c:pt idx="5">
                  <c:v>XN Lỵ amip</c:v>
                </c:pt>
                <c:pt idx="6">
                  <c:v>XN Rotavirus</c:v>
                </c:pt>
                <c:pt idx="7">
                  <c:v>XN Cúm A/B </c:v>
                </c:pt>
                <c:pt idx="8">
                  <c:v>XN RSV</c:v>
                </c:pt>
              </c:strCache>
            </c:strRef>
          </c:cat>
          <c:val>
            <c:numRef>
              <c:f>Sheet3!$D$7:$L$7</c:f>
              <c:numCache>
                <c:formatCode>General</c:formatCode>
                <c:ptCount val="9"/>
                <c:pt idx="0">
                  <c:v>0.46666666666666667</c:v>
                </c:pt>
                <c:pt idx="1">
                  <c:v>0.33333333333333331</c:v>
                </c:pt>
                <c:pt idx="2">
                  <c:v>0.38532110091743121</c:v>
                </c:pt>
                <c:pt idx="3">
                  <c:v>0.41176470588235292</c:v>
                </c:pt>
                <c:pt idx="4">
                  <c:v>0.42574257425742573</c:v>
                </c:pt>
                <c:pt idx="5">
                  <c:v>0.26126126126126126</c:v>
                </c:pt>
                <c:pt idx="6">
                  <c:v>0.3504273504273504</c:v>
                </c:pt>
                <c:pt idx="7">
                  <c:v>0.33333333333333331</c:v>
                </c:pt>
                <c:pt idx="8">
                  <c:v>0.45544554455445546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B3A-40CC-9DF3-FF75E23F27AD}"/>
            </c:ext>
          </c:extLst>
        </c:ser>
        <c:ser>
          <c:idx val="5"/>
          <c:order val="5"/>
          <c:tx>
            <c:strRef>
              <c:f>Sheet3!$C$8</c:f>
              <c:strCache>
                <c:ptCount val="1"/>
                <c:pt idx="0">
                  <c:v>Không được khuyến cáo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Sheet3!$D$2:$L$2</c:f>
              <c:strCache>
                <c:ptCount val="9"/>
                <c:pt idx="0">
                  <c:v>XN HPV</c:v>
                </c:pt>
                <c:pt idx="1">
                  <c:v>XN Giang mai</c:v>
                </c:pt>
                <c:pt idx="2">
                  <c:v>XN VGB</c:v>
                </c:pt>
                <c:pt idx="3">
                  <c:v>XN VGC</c:v>
                </c:pt>
                <c:pt idx="4">
                  <c:v>XN Rubella</c:v>
                </c:pt>
                <c:pt idx="5">
                  <c:v>XN Lỵ amip</c:v>
                </c:pt>
                <c:pt idx="6">
                  <c:v>XN Rotavirus</c:v>
                </c:pt>
                <c:pt idx="7">
                  <c:v>XN Cúm A/B </c:v>
                </c:pt>
                <c:pt idx="8">
                  <c:v>XN RSV</c:v>
                </c:pt>
              </c:strCache>
            </c:strRef>
          </c:cat>
          <c:val>
            <c:numRef>
              <c:f>Sheet3!$D$8:$L$8</c:f>
              <c:numCache>
                <c:formatCode>General</c:formatCode>
                <c:ptCount val="9"/>
                <c:pt idx="0">
                  <c:v>0.16666666666666666</c:v>
                </c:pt>
                <c:pt idx="1">
                  <c:v>0.13725490196078433</c:v>
                </c:pt>
                <c:pt idx="2">
                  <c:v>0.22018348623853212</c:v>
                </c:pt>
                <c:pt idx="3">
                  <c:v>0.20588235294117646</c:v>
                </c:pt>
                <c:pt idx="4">
                  <c:v>0.14851485148514851</c:v>
                </c:pt>
                <c:pt idx="5">
                  <c:v>0.23423423423423423</c:v>
                </c:pt>
                <c:pt idx="6">
                  <c:v>0.23076923076923078</c:v>
                </c:pt>
                <c:pt idx="7">
                  <c:v>0.17499999999999999</c:v>
                </c:pt>
                <c:pt idx="8">
                  <c:v>0.22772277227722773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B3A-40CC-9DF3-FF75E23F27AD}"/>
            </c:ext>
          </c:extLst>
        </c:ser>
        <c:ser>
          <c:idx val="6"/>
          <c:order val="6"/>
          <c:tx>
            <c:strRef>
              <c:f>Sheet3!$C$9</c:f>
              <c:strCache>
                <c:ptCount val="1"/>
                <c:pt idx="0">
                  <c:v>Không có sẵn xét nghiệm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Sheet3!$D$2:$L$2</c:f>
              <c:strCache>
                <c:ptCount val="9"/>
                <c:pt idx="0">
                  <c:v>XN HPV</c:v>
                </c:pt>
                <c:pt idx="1">
                  <c:v>XN Giang mai</c:v>
                </c:pt>
                <c:pt idx="2">
                  <c:v>XN VGB</c:v>
                </c:pt>
                <c:pt idx="3">
                  <c:v>XN VGC</c:v>
                </c:pt>
                <c:pt idx="4">
                  <c:v>XN Rubella</c:v>
                </c:pt>
                <c:pt idx="5">
                  <c:v>XN Lỵ amip</c:v>
                </c:pt>
                <c:pt idx="6">
                  <c:v>XN Rotavirus</c:v>
                </c:pt>
                <c:pt idx="7">
                  <c:v>XN Cúm A/B </c:v>
                </c:pt>
                <c:pt idx="8">
                  <c:v>XN RSV</c:v>
                </c:pt>
              </c:strCache>
            </c:strRef>
          </c:cat>
          <c:val>
            <c:numRef>
              <c:f>Sheet3!$D$9:$L$9</c:f>
              <c:numCache>
                <c:formatCode>General</c:formatCode>
                <c:ptCount val="9"/>
                <c:pt idx="0">
                  <c:v>0.13333333333333333</c:v>
                </c:pt>
                <c:pt idx="1">
                  <c:v>6.8627450980392163E-2</c:v>
                </c:pt>
                <c:pt idx="2">
                  <c:v>0.11009174311926606</c:v>
                </c:pt>
                <c:pt idx="3">
                  <c:v>8.8235294117647065E-2</c:v>
                </c:pt>
                <c:pt idx="4">
                  <c:v>8.9108910891089105E-2</c:v>
                </c:pt>
                <c:pt idx="5">
                  <c:v>0.10810810810810811</c:v>
                </c:pt>
                <c:pt idx="6">
                  <c:v>0.1111111111111111</c:v>
                </c:pt>
                <c:pt idx="7">
                  <c:v>0.18333333333333332</c:v>
                </c:pt>
                <c:pt idx="8">
                  <c:v>0.15841584158415842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B3A-40CC-9DF3-FF75E23F27AD}"/>
            </c:ext>
          </c:extLst>
        </c:ser>
        <c:ser>
          <c:idx val="7"/>
          <c:order val="7"/>
          <c:tx>
            <c:strRef>
              <c:f>Sheet3!$C$10</c:f>
              <c:strCache>
                <c:ptCount val="1"/>
                <c:pt idx="0">
                  <c:v>Không có triệu chứng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Sheet3!$D$2:$L$2</c:f>
              <c:strCache>
                <c:ptCount val="9"/>
                <c:pt idx="0">
                  <c:v>XN HPV</c:v>
                </c:pt>
                <c:pt idx="1">
                  <c:v>XN Giang mai</c:v>
                </c:pt>
                <c:pt idx="2">
                  <c:v>XN VGB</c:v>
                </c:pt>
                <c:pt idx="3">
                  <c:v>XN VGC</c:v>
                </c:pt>
                <c:pt idx="4">
                  <c:v>XN Rubella</c:v>
                </c:pt>
                <c:pt idx="5">
                  <c:v>XN Lỵ amip</c:v>
                </c:pt>
                <c:pt idx="6">
                  <c:v>XN Rotavirus</c:v>
                </c:pt>
                <c:pt idx="7">
                  <c:v>XN Cúm A/B </c:v>
                </c:pt>
                <c:pt idx="8">
                  <c:v>XN RSV</c:v>
                </c:pt>
              </c:strCache>
            </c:strRef>
          </c:cat>
          <c:val>
            <c:numRef>
              <c:f>Sheet3!$D$10:$L$10</c:f>
              <c:numCache>
                <c:formatCode>General</c:formatCode>
                <c:ptCount val="9"/>
                <c:pt idx="0">
                  <c:v>4.1666666666666664E-2</c:v>
                </c:pt>
                <c:pt idx="1">
                  <c:v>0.11764705882352941</c:v>
                </c:pt>
                <c:pt idx="2">
                  <c:v>0.11009174311926606</c:v>
                </c:pt>
                <c:pt idx="3">
                  <c:v>0.10784313725490197</c:v>
                </c:pt>
                <c:pt idx="4">
                  <c:v>0.10891089108910891</c:v>
                </c:pt>
                <c:pt idx="5">
                  <c:v>9.90990990990991E-2</c:v>
                </c:pt>
                <c:pt idx="6">
                  <c:v>3.4188034188034191E-2</c:v>
                </c:pt>
                <c:pt idx="7">
                  <c:v>0.05</c:v>
                </c:pt>
                <c:pt idx="8">
                  <c:v>4.9504950495049507E-2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B3A-40CC-9DF3-FF75E23F27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1"/>
        <c:overlap val="-5"/>
        <c:axId val="572760952"/>
        <c:axId val="572761312"/>
      </c:barChart>
      <c:catAx>
        <c:axId val="572760952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72761312"/>
        <c:crosses val="autoZero"/>
        <c:auto val="1"/>
        <c:lblAlgn val="ctr"/>
        <c:lblOffset val="100"/>
        <c:noMultiLvlLbl val="0"/>
      </c:catAx>
      <c:valAx>
        <c:axId val="5727613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72760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5AECF-7D1A-4F88-9F00-C813C5F7AC51}" type="datetimeFigureOut">
              <a:rPr lang="en-US" smtClean="0"/>
              <a:t>8/19/24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DF35B-A0BC-4698-B714-6AEADEB51A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500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974D91-5B6F-4818-85A4-5EB114A53F7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180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59381-2ECB-7CA3-F78E-335A6CAA1F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271620-84ED-A29B-8129-FE19AC737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D73FCE-80C8-C0D8-D7B1-CD0F30E1A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0E14-17B5-4DC8-B06C-FAC9956E0267}" type="datetimeFigureOut">
              <a:rPr lang="en-US" smtClean="0"/>
              <a:t>8/19/24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5B490-FFB0-1709-A5DC-511600572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E0763E-B323-B46A-20C8-C07620E27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CA73-1670-466C-BA53-04EB24988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64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267BF-4DE0-8A77-88EC-1CDCAA6A2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0266D0-04F8-3EED-6A4E-6F4066B9BF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67887-81FB-BA88-2BE9-F6E5A7987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0E14-17B5-4DC8-B06C-FAC9956E0267}" type="datetimeFigureOut">
              <a:rPr lang="en-US" smtClean="0"/>
              <a:t>8/19/24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4A7DC-B8BD-05BF-EA27-1A6A47D6E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5E82-0787-A270-1D4C-5D418E4C6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CA73-1670-466C-BA53-04EB24988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29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962A79-3808-888B-73BA-559F97C2FE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4BCA6-0997-A3E4-4CFE-14202BDD98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F0282-A065-553A-B69E-A7D7DD11B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0E14-17B5-4DC8-B06C-FAC9956E0267}" type="datetimeFigureOut">
              <a:rPr lang="en-US" smtClean="0"/>
              <a:t>8/19/24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AA7EA6-489F-A350-0C14-683040C95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3ED450-5BBE-23FD-1BC6-DB39DD909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CA73-1670-466C-BA53-04EB24988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32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A879F-3D3E-1F7C-5EC0-586D110F3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32099-B342-499B-C781-FA5C679BF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6DB2E-988B-FDF5-BA57-C114DA248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0E14-17B5-4DC8-B06C-FAC9956E0267}" type="datetimeFigureOut">
              <a:rPr lang="en-US" smtClean="0"/>
              <a:t>8/19/24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DAA2D-E230-12C7-544A-BBE1BD394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31ACA7-69CD-FB58-8BB8-AC8083FFD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CA73-1670-466C-BA53-04EB24988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71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32109-2CD5-E5D4-8E46-5B0A2F619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70DF83-EF12-9D1C-C75C-31BF31B40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6121E-3805-F11F-78CE-EDABCFF8E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0E14-17B5-4DC8-B06C-FAC9956E0267}" type="datetimeFigureOut">
              <a:rPr lang="en-US" smtClean="0"/>
              <a:t>8/19/24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624A12-4A2A-F544-F3B7-479981624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D5D29-ED2D-A28A-B7D2-654FE4D15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CA73-1670-466C-BA53-04EB24988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617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C9DA3-BC5B-D48A-A031-3F2BA31D1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E1A17-F46A-6AB1-27EA-3B6D503DAD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1D62FB-51B1-73CB-A151-4F6B07CDB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D83155-24F0-471D-DF72-6CC2A4D36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0E14-17B5-4DC8-B06C-FAC9956E0267}" type="datetimeFigureOut">
              <a:rPr lang="en-US" smtClean="0"/>
              <a:t>8/19/24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FC17CE-44C1-6323-591F-6DE2B9C77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95FCEE-6AB3-6D40-0967-01F60C34F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CA73-1670-466C-BA53-04EB24988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02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FAE02-FB80-D4A7-527F-AFCF9996F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FCEBE-1258-BEA7-6510-B7CC41524F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10DE1A-0A8D-6B4F-FDDB-F9DD69EF41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D01AAE-3A14-C324-24A8-0BC653B423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EBB5221-4AC4-F053-7678-968D706F26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944DBE-D0AB-DEA6-1223-466F066F0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0E14-17B5-4DC8-B06C-FAC9956E0267}" type="datetimeFigureOut">
              <a:rPr lang="en-US" smtClean="0"/>
              <a:t>8/19/24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0ED0A7-93E8-66C6-CC68-DAF624FFF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49461A-512A-8A60-8467-62E3020DB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CA73-1670-466C-BA53-04EB24988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05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0580A-B040-7255-4841-6A7A5CE6F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56DAAB-7082-6122-FAB9-5FF2804CE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0E14-17B5-4DC8-B06C-FAC9956E0267}" type="datetimeFigureOut">
              <a:rPr lang="en-US" smtClean="0"/>
              <a:t>8/19/24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479EC4-10D1-4186-7AC9-D70E042CE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88F5DA-5CC5-6FF5-C1B2-31D6D574D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CA73-1670-466C-BA53-04EB24988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41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A34384-23F7-032E-E757-5D21324BD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0E14-17B5-4DC8-B06C-FAC9956E0267}" type="datetimeFigureOut">
              <a:rPr lang="en-US" smtClean="0"/>
              <a:t>8/19/24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5C45E0-D9D8-1D0A-1841-527B278C9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57CF56-97DD-14CE-1AF8-B4E9D73EB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CA73-1670-466C-BA53-04EB24988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375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A4DEA-1BDA-6A8F-84DB-0082F5B69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4A958-964D-B083-3168-F172246FC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723A20-43BF-79AF-BDC1-587BF5355D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13DA14-7B03-7141-35ED-03A66C874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0E14-17B5-4DC8-B06C-FAC9956E0267}" type="datetimeFigureOut">
              <a:rPr lang="en-US" smtClean="0"/>
              <a:t>8/19/24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917D60-89A5-3749-2452-467F8F521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64B0B7-BE67-57C2-9725-613E4EB60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CA73-1670-466C-BA53-04EB24988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31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7E20E-FF7A-3247-7E57-A82D1823C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6DE5FD-4D2B-D487-9EA0-596F8996AB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C2899-DB4D-78A6-5E7B-0A8DD1A624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B03181-4438-09A8-AC10-E5FE2B001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E0E14-17B5-4DC8-B06C-FAC9956E0267}" type="datetimeFigureOut">
              <a:rPr lang="en-US" smtClean="0"/>
              <a:t>8/19/24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B0EE2F-F4A0-FE2C-6967-422809A07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EC0F5D-9FC5-B2FD-4F2C-DD9CEE06F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0CA73-1670-466C-BA53-04EB24988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00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947422-1793-2B27-EF68-45EC4BAE88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042496-AEF9-6EC3-8B74-FCC3DAE43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C7F22-2F73-3FD4-D6A5-9E7B3D9FB6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7E0E14-17B5-4DC8-B06C-FAC9956E0267}" type="datetimeFigureOut">
              <a:rPr lang="en-US" smtClean="0"/>
              <a:t>8/19/24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296C8-03B2-5E43-EEE5-633BCF4872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6F102-D8C1-1E5C-CCFD-47675FECB6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0CA73-1670-466C-BA53-04EB24988E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17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AA79E3-B071-22B3-5454-56F7EE5D30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7313" y="1214438"/>
            <a:ext cx="9897374" cy="2387600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vi-VN" sz="4000" b="1" dirty="0" err="1">
                <a:solidFill>
                  <a:schemeClr val="accent2"/>
                </a:solidFill>
                <a:latin typeface="+mn-lt"/>
              </a:rPr>
              <a:t>Mức độ sẵn sàng chi trả </a:t>
            </a:r>
            <a:br>
              <a:rPr lang="vi-VN" sz="4000" b="1" dirty="0" err="1">
                <a:latin typeface="+mn-lt"/>
              </a:rPr>
            </a:br>
            <a:r>
              <a:rPr lang="vi-VN" sz="4000" b="1" dirty="0" err="1">
                <a:latin typeface="+mn-lt"/>
              </a:rPr>
              <a:t>của người sử dụng dịch vụ xét nghiệm tại tuyến y tế cơ sở </a:t>
            </a:r>
            <a:endParaRPr lang="en-US" sz="4000" b="1" dirty="0">
              <a:latin typeface="+mn-lt"/>
            </a:endParaRP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4EAE7310-7AD2-A75A-B7AF-A05E34F41503}"/>
              </a:ext>
            </a:extLst>
          </p:cNvPr>
          <p:cNvSpPr txBox="1">
            <a:spLocks/>
          </p:cNvSpPr>
          <p:nvPr/>
        </p:nvSpPr>
        <p:spPr>
          <a:xfrm>
            <a:off x="1410346" y="4128294"/>
            <a:ext cx="9144000" cy="1544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TS. BS. Ong Thế Duệ</a:t>
            </a:r>
          </a:p>
          <a:p>
            <a:r>
              <a:rPr lang="en-US" b="1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Viện Chiến lược và Chính sách Y tế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9DC1845-B442-7330-F28F-15D1CF5DCA3C}"/>
              </a:ext>
            </a:extLst>
          </p:cNvPr>
          <p:cNvSpPr txBox="1">
            <a:spLocks/>
          </p:cNvSpPr>
          <p:nvPr/>
        </p:nvSpPr>
        <p:spPr>
          <a:xfrm>
            <a:off x="1524000" y="6042665"/>
            <a:ext cx="9144000" cy="5360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>
                <a:solidFill>
                  <a:schemeClr val="bg2">
                    <a:lumMod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Hải Phòng, 22/8/2024</a:t>
            </a:r>
          </a:p>
        </p:txBody>
      </p:sp>
    </p:spTree>
    <p:extLst>
      <p:ext uri="{BB962C8B-B14F-4D97-AF65-F5344CB8AC3E}">
        <p14:creationId xmlns:p14="http://schemas.microsoft.com/office/powerpoint/2010/main" val="2742226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0AEA43E-F963-BB2A-BC84-AAC20A591F2D}"/>
              </a:ext>
            </a:extLst>
          </p:cNvPr>
          <p:cNvSpPr txBox="1">
            <a:spLocks/>
          </p:cNvSpPr>
          <p:nvPr/>
        </p:nvSpPr>
        <p:spPr>
          <a:xfrm>
            <a:off x="838200" y="517525"/>
            <a:ext cx="10515600" cy="761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Tỷ lệ sẵn sàng chi trả ở mức giá đề xuất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BDC8683-4D80-13B2-7980-857CC5E9F0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65" y="1279524"/>
            <a:ext cx="12014869" cy="4935476"/>
          </a:xfrm>
          <a:prstGeom prst="rect">
            <a:avLst/>
          </a:prstGeom>
        </p:spPr>
      </p:pic>
      <p:pic>
        <p:nvPicPr>
          <p:cNvPr id="8" name="Picture 7" descr="A blue and black logo&#10;&#10;Description automatically generated">
            <a:extLst>
              <a:ext uri="{FF2B5EF4-FFF2-40B4-BE49-F238E27FC236}">
                <a16:creationId xmlns:a16="http://schemas.microsoft.com/office/drawing/2014/main" id="{2EE490E7-B263-AAA1-989C-33D5FC4168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39871" y="6226175"/>
            <a:ext cx="9271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420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BCFD068-76F8-2796-4C42-60829B3BC17F}"/>
              </a:ext>
            </a:extLst>
          </p:cNvPr>
          <p:cNvSpPr txBox="1">
            <a:spLocks/>
          </p:cNvSpPr>
          <p:nvPr/>
        </p:nvSpPr>
        <p:spPr>
          <a:xfrm>
            <a:off x="838200" y="517525"/>
            <a:ext cx="10515600" cy="761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Tỷ lệ sẵn sàng chi trả theo các kịch bản giá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9F2911-29C4-2CB5-F4CB-917AABDF5F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47811"/>
            <a:ext cx="12071243" cy="4792664"/>
          </a:xfrm>
          <a:prstGeom prst="rect">
            <a:avLst/>
          </a:prstGeom>
        </p:spPr>
      </p:pic>
      <p:pic>
        <p:nvPicPr>
          <p:cNvPr id="7" name="Picture 6" descr="A blue and black logo&#10;&#10;Description automatically generated">
            <a:extLst>
              <a:ext uri="{FF2B5EF4-FFF2-40B4-BE49-F238E27FC236}">
                <a16:creationId xmlns:a16="http://schemas.microsoft.com/office/drawing/2014/main" id="{F2EDD0B7-87C4-5A1D-7F9D-1AC298C1F8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39871" y="6226175"/>
            <a:ext cx="9271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061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9ED183F-8990-6FAD-37A9-5B697B5769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2824044"/>
              </p:ext>
            </p:extLst>
          </p:nvPr>
        </p:nvGraphicFramePr>
        <p:xfrm>
          <a:off x="639097" y="314632"/>
          <a:ext cx="11031793" cy="61058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400D2229-C48A-51AB-4681-DB74D63E2A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39871" y="6226175"/>
            <a:ext cx="9271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353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D49721E-4C56-7F6D-F239-47F6DBF822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7201203"/>
              </p:ext>
            </p:extLst>
          </p:nvPr>
        </p:nvGraphicFramePr>
        <p:xfrm>
          <a:off x="530941" y="216310"/>
          <a:ext cx="11454581" cy="6558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E94C59DB-99BD-38B4-16D5-D29979276F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39871" y="6226175"/>
            <a:ext cx="9271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1931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4263888-A1B8-3F4A-9DBD-0F2AB1B6A1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0610080"/>
              </p:ext>
            </p:extLst>
          </p:nvPr>
        </p:nvGraphicFramePr>
        <p:xfrm>
          <a:off x="98323" y="127819"/>
          <a:ext cx="11965858" cy="6617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Picture 1" descr="A blue and black logo&#10;&#10;Description automatically generated">
            <a:extLst>
              <a:ext uri="{FF2B5EF4-FFF2-40B4-BE49-F238E27FC236}">
                <a16:creationId xmlns:a16="http://schemas.microsoft.com/office/drawing/2014/main" id="{903E2F73-6E48-6DBF-E542-F303E44A58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39871" y="6226175"/>
            <a:ext cx="9271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043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E1190-4DE6-4DB2-0B7B-F83B86E93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Kết luận</a:t>
            </a:r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9D332643-D939-C969-5FE2-AE6F2BC58F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39871" y="6226175"/>
            <a:ext cx="927100" cy="53340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157AB5D-D90D-C24C-70CB-740E1C144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8925"/>
            <a:ext cx="10515600" cy="466725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vi-VN" sz="2600">
                <a:latin typeface="Calibri Light" panose="020F0302020204030204" pitchFamily="34" charset="0"/>
                <a:cs typeface="Calibri Light" panose="020F0302020204030204" pitchFamily="34" charset="0"/>
              </a:rPr>
              <a:t>Hầu hết người dân đồng ý chi trả cho các xét nghiệm sàng lọc (từ 92,2% đến 100%).</a:t>
            </a:r>
          </a:p>
          <a:p>
            <a:pPr algn="just">
              <a:lnSpc>
                <a:spcPct val="100000"/>
              </a:lnSpc>
            </a:pPr>
            <a:r>
              <a:rPr lang="vi-VN" sz="2600" b="1">
                <a:latin typeface="Calibri" panose="020F0502020204030204" pitchFamily="34" charset="0"/>
                <a:cs typeface="Calibri" panose="020F0502020204030204" pitchFamily="34" charset="0"/>
              </a:rPr>
              <a:t>Đối với xét nghiệm HPV DNA:</a:t>
            </a:r>
            <a:r>
              <a:rPr lang="vi-VN" sz="2600">
                <a:latin typeface="Calibri Light" panose="020F0302020204030204" pitchFamily="34" charset="0"/>
                <a:cs typeface="Calibri Light" panose="020F0302020204030204" pitchFamily="34" charset="0"/>
              </a:rPr>
              <a:t> Khoảng 70% người dân sẵn sàng chi trả ở mức giá đề xuất (700.000). Có ít nhất 75% sẵn sàng chi trả ở mức giá 400.000 và 25% sẵn sàng chi trả ở mức giá 1.500.000. </a:t>
            </a:r>
          </a:p>
          <a:p>
            <a:pPr algn="just">
              <a:lnSpc>
                <a:spcPct val="100000"/>
              </a:lnSpc>
            </a:pPr>
            <a:r>
              <a:rPr lang="vi-VN" sz="2600" b="1">
                <a:latin typeface="Calibri" panose="020F0502020204030204" pitchFamily="34" charset="0"/>
                <a:cs typeface="Calibri" panose="020F0502020204030204" pitchFamily="34" charset="0"/>
              </a:rPr>
              <a:t>Đối với các xét nghiệm khác:</a:t>
            </a:r>
            <a:r>
              <a:rPr lang="vi-VN" sz="2600">
                <a:latin typeface="Calibri Light" panose="020F0302020204030204" pitchFamily="34" charset="0"/>
                <a:cs typeface="Calibri Light" panose="020F0302020204030204" pitchFamily="34" charset="0"/>
              </a:rPr>
              <a:t> Trên 92% người dân sẵn sàng chi trả ở mức giá đề xuất. Có ít nhất 75% sẵn sàng chi trả ở mức giá 150.000 – 200.000 và 25% sẵn sàng chi trả ở mức giá 500.000 – 736.000. </a:t>
            </a:r>
            <a:endParaRPr lang="en-US" sz="26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165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E1190-4DE6-4DB2-0B7B-F83B86E93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Kết luận</a:t>
            </a:r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9D332643-D939-C969-5FE2-AE6F2BC58F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39871" y="6226175"/>
            <a:ext cx="927100" cy="533400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157AB5D-D90D-C24C-70CB-740E1C144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8925"/>
            <a:ext cx="10515600" cy="466725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vi-VN" b="1">
                <a:latin typeface="Calibri" panose="020F0502020204030204" pitchFamily="34" charset="0"/>
                <a:cs typeface="Calibri" panose="020F0502020204030204" pitchFamily="34" charset="0"/>
              </a:rPr>
              <a:t>Lý do chính khiến người dân không sàng lọc</a:t>
            </a:r>
            <a:r>
              <a:rPr lang="vi-VN">
                <a:latin typeface="Calibri Light" panose="020F0302020204030204" pitchFamily="34" charset="0"/>
                <a:cs typeface="Calibri Light" panose="020F0302020204030204" pitchFamily="34" charset="0"/>
              </a:rPr>
              <a:t>: thiếu kiến thức, thiếu kinh phí và không sắp xếp được thời gian.</a:t>
            </a:r>
          </a:p>
          <a:p>
            <a:pPr algn="just">
              <a:lnSpc>
                <a:spcPct val="100000"/>
              </a:lnSpc>
            </a:pPr>
            <a:r>
              <a:rPr lang="vi-VN" b="1">
                <a:latin typeface="Calibri" panose="020F0502020204030204" pitchFamily="34" charset="0"/>
                <a:cs typeface="Calibri" panose="020F0502020204030204" pitchFamily="34" charset="0"/>
              </a:rPr>
              <a:t>Yếu tố quyết định đến việc chi trả sàng lọc:</a:t>
            </a:r>
            <a:r>
              <a:rPr lang="vi-VN">
                <a:latin typeface="Calibri Light" panose="020F0302020204030204" pitchFamily="34" charset="0"/>
                <a:cs typeface="Calibri Light" panose="020F0302020204030204" pitchFamily="34" charset="0"/>
              </a:rPr>
              <a:t> mức độ nguy hiểm của bệnh, nguy cơ lây nhiễm của bệnh và khả năng tài chính. </a:t>
            </a:r>
          </a:p>
          <a:p>
            <a:pPr algn="just">
              <a:lnSpc>
                <a:spcPct val="100000"/>
              </a:lnSpc>
            </a:pPr>
            <a:r>
              <a:rPr lang="vi-VN" b="1">
                <a:latin typeface="Calibri" panose="020F0502020204030204" pitchFamily="34" charset="0"/>
                <a:cs typeface="Calibri" panose="020F0502020204030204" pitchFamily="34" charset="0"/>
              </a:rPr>
              <a:t>Địa điểm sàng lọc:</a:t>
            </a:r>
            <a:r>
              <a:rPr lang="vi-VN">
                <a:latin typeface="Calibri Light" panose="020F0302020204030204" pitchFamily="34" charset="0"/>
                <a:cs typeface="Calibri Light" panose="020F0302020204030204" pitchFamily="34" charset="0"/>
              </a:rPr>
              <a:t> Phần lớn người dân mong muốn được sàng lọc tại TYT xã. </a:t>
            </a:r>
          </a:p>
        </p:txBody>
      </p:sp>
    </p:spTree>
    <p:extLst>
      <p:ext uri="{BB962C8B-B14F-4D97-AF65-F5344CB8AC3E}">
        <p14:creationId xmlns:p14="http://schemas.microsoft.com/office/powerpoint/2010/main" val="4389898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F3C43-593C-E276-C8AA-4553CAF3A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51125"/>
            <a:ext cx="10515600" cy="1325563"/>
          </a:xfrm>
        </p:spPr>
        <p:txBody>
          <a:bodyPr/>
          <a:lstStyle/>
          <a:p>
            <a:pPr algn="ctr"/>
            <a:r>
              <a:rPr lang="en-US" b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Trân trọng cảm ơn. </a:t>
            </a:r>
          </a:p>
        </p:txBody>
      </p:sp>
      <p:pic>
        <p:nvPicPr>
          <p:cNvPr id="3" name="Picture 2" descr="A blue and black logo&#10;&#10;Description automatically generated">
            <a:extLst>
              <a:ext uri="{FF2B5EF4-FFF2-40B4-BE49-F238E27FC236}">
                <a16:creationId xmlns:a16="http://schemas.microsoft.com/office/drawing/2014/main" id="{06445627-F898-4DC8-530D-D251F6BF2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39871" y="6226175"/>
            <a:ext cx="9271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648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E1190-4DE6-4DB2-0B7B-F83B86E93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Nội</a:t>
            </a:r>
            <a:r>
              <a:rPr lang="en-US" sz="40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dung </a:t>
            </a:r>
            <a:r>
              <a:rPr lang="en-US" sz="4000" b="1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trình</a:t>
            </a:r>
            <a:r>
              <a:rPr lang="en-US" sz="4000" b="1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bày</a:t>
            </a:r>
            <a:endParaRPr lang="en-US" sz="4000" b="1" dirty="0">
              <a:solidFill>
                <a:schemeClr val="bg2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0A2A3A-9A22-3363-EDE2-91458B995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Đặt vấn đề</a:t>
            </a:r>
          </a:p>
          <a:p>
            <a:pPr marL="514350" indent="-514350">
              <a:buAutoNum type="arabicPeriod" startAt="2"/>
            </a:pP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Phương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pháp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đánh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giá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14350" indent="-514350">
              <a:buAutoNum type="arabicPeriod" startAt="2"/>
            </a:pP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Kết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quả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đánh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giá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14350" indent="-514350">
              <a:buAutoNum type="arabicPeriod" startAt="2"/>
            </a:pP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Kết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luận</a:t>
            </a: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9D332643-D939-C969-5FE2-AE6F2BC58F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39871" y="6226175"/>
            <a:ext cx="9271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83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3F09B-A39C-1E7E-3584-A5DE10CE1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Đặt vấn đề</a:t>
            </a:r>
          </a:p>
        </p:txBody>
      </p:sp>
      <p:pic>
        <p:nvPicPr>
          <p:cNvPr id="4" name="Picture 3" descr="A blue and black logo&#10;&#10;Description automatically generated">
            <a:extLst>
              <a:ext uri="{FF2B5EF4-FFF2-40B4-BE49-F238E27FC236}">
                <a16:creationId xmlns:a16="http://schemas.microsoft.com/office/drawing/2014/main" id="{B908BB16-A8AA-752F-5BA3-459FD49480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39871" y="6226175"/>
            <a:ext cx="927100" cy="5334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C167959-49A1-FDD1-0C9F-60BC968CB3C1}"/>
              </a:ext>
            </a:extLst>
          </p:cNvPr>
          <p:cNvSpPr/>
          <p:nvPr/>
        </p:nvSpPr>
        <p:spPr>
          <a:xfrm>
            <a:off x="838200" y="5615354"/>
            <a:ext cx="3757246" cy="87752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B801D5A-ACAF-918F-8DF7-0532DC13B8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19800" cy="4351338"/>
          </a:xfrm>
        </p:spPr>
        <p:txBody>
          <a:bodyPr>
            <a:normAutofit/>
          </a:bodyPr>
          <a:lstStyle/>
          <a:p>
            <a:r>
              <a:rPr lang="vi-VN" sz="2400">
                <a:latin typeface="Calibri Light" panose="020F0302020204030204" pitchFamily="34" charset="0"/>
                <a:cs typeface="Calibri Light" panose="020F0302020204030204" pitchFamily="34" charset="0"/>
              </a:rPr>
              <a:t>Năm 2023, tổ chức FIND đã triển khai thí điểm cung ứng miễn phí một số xét nghiệm sàng lọc tại trạm y tế xã.</a:t>
            </a:r>
          </a:p>
          <a:p>
            <a:r>
              <a:rPr lang="vi-VN" sz="2400">
                <a:latin typeface="Calibri Light" panose="020F0302020204030204" pitchFamily="34" charset="0"/>
                <a:cs typeface="Calibri Light" panose="020F0302020204030204" pitchFamily="34" charset="0"/>
              </a:rPr>
              <a:t>Hiện các xét nghiệm sàng lọc này chưa được các nguồn tài chính công chi trả. </a:t>
            </a:r>
          </a:p>
          <a:p>
            <a:r>
              <a:rPr lang="vi-VN" sz="2400">
                <a:latin typeface="Calibri Light" panose="020F0302020204030204" pitchFamily="34" charset="0"/>
                <a:cs typeface="Calibri Light" panose="020F0302020204030204" pitchFamily="34" charset="0"/>
              </a:rPr>
              <a:t>Việc xây dựng cơ chế đồng chi trả cho các xét nghiệm sàng lọc là một trong những giải pháp cần được nghiên cứu.</a:t>
            </a:r>
            <a:endParaRPr lang="en-US" sz="240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6" name="Picture 2" descr="Xét nghiệm là gì và các loại xét nghiệm thường dùng nhất">
            <a:extLst>
              <a:ext uri="{FF2B5EF4-FFF2-40B4-BE49-F238E27FC236}">
                <a16:creationId xmlns:a16="http://schemas.microsoft.com/office/drawing/2014/main" id="{BF338877-A905-3655-CD50-1211AEA0D2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09713"/>
            <a:ext cx="4765556" cy="317505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143E9D7F-7D2F-E00B-2F1C-9CF5997F55D9}"/>
              </a:ext>
            </a:extLst>
          </p:cNvPr>
          <p:cNvSpPr/>
          <p:nvPr/>
        </p:nvSpPr>
        <p:spPr>
          <a:xfrm>
            <a:off x="1052129" y="5066933"/>
            <a:ext cx="10301671" cy="115924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Người dân có sẵn sàng chi trả đối với các xét nghiệm sàng lọc hay không? </a:t>
            </a:r>
          </a:p>
          <a:p>
            <a:pPr algn="ctr"/>
            <a:r>
              <a:rPr lang="vi-VN" sz="240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Mức sẵn sàng chi trả cụ thể đối với từng loại xét nghiệm sàng lọc là bao nhiêu? </a:t>
            </a:r>
          </a:p>
        </p:txBody>
      </p:sp>
    </p:spTree>
    <p:extLst>
      <p:ext uri="{BB962C8B-B14F-4D97-AF65-F5344CB8AC3E}">
        <p14:creationId xmlns:p14="http://schemas.microsoft.com/office/powerpoint/2010/main" val="2606418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DE5074-371F-965B-49FF-285BFE1F4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Đối 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tượng</a:t>
            </a:r>
            <a:r>
              <a:rPr lang="en-US" sz="2400" dirty="0">
                <a:latin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Người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dân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(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hoặc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người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chăm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sóc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của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người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dân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)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đã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/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chưa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được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sàng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lọc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trong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dự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án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sàng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lọc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của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FIND.</a:t>
            </a:r>
          </a:p>
          <a:p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Địa</a:t>
            </a:r>
            <a:r>
              <a:rPr lang="en-US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bàn</a:t>
            </a:r>
            <a:r>
              <a:rPr lang="en-US" sz="24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: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Địa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bàn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đã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triển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khai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sàng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lọc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của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FIND, bao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gồm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toàn</a:t>
            </a:r>
            <a:r>
              <a:rPr lang="en-US" sz="24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bộ</a:t>
            </a:r>
            <a:r>
              <a:rPr lang="en-US" sz="24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40 </a:t>
            </a:r>
            <a:r>
              <a:rPr lang="en-US" sz="24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xã</a:t>
            </a:r>
            <a:r>
              <a:rPr lang="en-US" sz="24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can </a:t>
            </a:r>
            <a:r>
              <a:rPr lang="en-US" sz="2400" dirty="0" err="1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thiệp</a:t>
            </a:r>
            <a:r>
              <a:rPr lang="en-US" sz="24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huyện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Vĩnh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Bảo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và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huyện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Thuỷ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Nguyên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, TP.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Hải</a:t>
            </a:r>
            <a:r>
              <a:rPr lang="en-US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24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Phòng</a:t>
            </a:r>
            <a:r>
              <a:rPr lang="en-US" sz="24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8160F28-EC60-2CD3-05F8-2E30DE3016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3327401"/>
            <a:ext cx="5943600" cy="271462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5AAF89E-D85D-387B-BA4F-18746DBED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Phương pháp đánh giá </a:t>
            </a:r>
          </a:p>
        </p:txBody>
      </p:sp>
      <p:pic>
        <p:nvPicPr>
          <p:cNvPr id="7" name="Picture 6" descr="A blue and black logo&#10;&#10;Description automatically generated">
            <a:extLst>
              <a:ext uri="{FF2B5EF4-FFF2-40B4-BE49-F238E27FC236}">
                <a16:creationId xmlns:a16="http://schemas.microsoft.com/office/drawing/2014/main" id="{205DDAD8-7BEB-8EB0-D937-5A0E8FD95E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39871" y="6240463"/>
            <a:ext cx="9271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825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4874BCF-D644-FBD9-54CB-7EF9828FF8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554" y="1453021"/>
            <a:ext cx="11726892" cy="5236536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AE28F26-D753-37FD-790C-9ACD34AB8E1D}"/>
              </a:ext>
            </a:extLst>
          </p:cNvPr>
          <p:cNvSpPr txBox="1">
            <a:spLocks/>
          </p:cNvSpPr>
          <p:nvPr/>
        </p:nvSpPr>
        <p:spPr>
          <a:xfrm>
            <a:off x="838199" y="372127"/>
            <a:ext cx="10515600" cy="896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Các kịch bản mức giá</a:t>
            </a:r>
          </a:p>
        </p:txBody>
      </p:sp>
      <p:pic>
        <p:nvPicPr>
          <p:cNvPr id="7" name="Picture 6" descr="A blue and black logo&#10;&#10;Description automatically generated">
            <a:extLst>
              <a:ext uri="{FF2B5EF4-FFF2-40B4-BE49-F238E27FC236}">
                <a16:creationId xmlns:a16="http://schemas.microsoft.com/office/drawing/2014/main" id="{BC68FC03-5D46-A5AD-5019-08D88BF9A6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39871" y="6226175"/>
            <a:ext cx="9271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555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221C4F2E-3DE5-8E37-740F-274922F94C3C}"/>
              </a:ext>
            </a:extLst>
          </p:cNvPr>
          <p:cNvSpPr txBox="1">
            <a:spLocks/>
          </p:cNvSpPr>
          <p:nvPr/>
        </p:nvSpPr>
        <p:spPr>
          <a:xfrm>
            <a:off x="990600" y="5175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Kết quả đánh giá 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FC3CA09-EDBA-E3DA-4563-C30D77459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037" y="1843088"/>
            <a:ext cx="9420726" cy="500927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88ADC81-F66E-2969-1366-DD9A4D030EEA}"/>
              </a:ext>
            </a:extLst>
          </p:cNvPr>
          <p:cNvSpPr txBox="1">
            <a:spLocks/>
          </p:cNvSpPr>
          <p:nvPr/>
        </p:nvSpPr>
        <p:spPr>
          <a:xfrm>
            <a:off x="3852110" y="1652162"/>
            <a:ext cx="4792580" cy="3818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Số lượng người tham gia khảo sát</a:t>
            </a:r>
          </a:p>
        </p:txBody>
      </p:sp>
      <p:pic>
        <p:nvPicPr>
          <p:cNvPr id="13" name="Picture 12" descr="A blue and black logo&#10;&#10;Description automatically generated">
            <a:extLst>
              <a:ext uri="{FF2B5EF4-FFF2-40B4-BE49-F238E27FC236}">
                <a16:creationId xmlns:a16="http://schemas.microsoft.com/office/drawing/2014/main" id="{EA64EB6A-01CB-5C85-1051-86CC03609B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39871" y="6226175"/>
            <a:ext cx="9271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22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F69FD3C-6278-80C0-C9EA-EFAFDC8386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0111273"/>
              </p:ext>
            </p:extLst>
          </p:nvPr>
        </p:nvGraphicFramePr>
        <p:xfrm>
          <a:off x="371220" y="294048"/>
          <a:ext cx="4933283" cy="2959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769A0BF-9823-DB5B-4F0A-610D8A6761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9167735"/>
              </p:ext>
            </p:extLst>
          </p:nvPr>
        </p:nvGraphicFramePr>
        <p:xfrm>
          <a:off x="6887497" y="40243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B3B1F9B-A3F3-91E8-EC76-B9CBC6E9304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2256254"/>
              </p:ext>
            </p:extLst>
          </p:nvPr>
        </p:nvGraphicFramePr>
        <p:xfrm>
          <a:off x="371220" y="3429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667B50DD-97F1-943A-9F1F-0B8D46F2F4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2446218"/>
              </p:ext>
            </p:extLst>
          </p:nvPr>
        </p:nvGraphicFramePr>
        <p:xfrm>
          <a:off x="6887497" y="3327761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9" name="Picture 8" descr="A blue and black logo&#10;&#10;Description automatically generated">
            <a:extLst>
              <a:ext uri="{FF2B5EF4-FFF2-40B4-BE49-F238E27FC236}">
                <a16:creationId xmlns:a16="http://schemas.microsoft.com/office/drawing/2014/main" id="{7F15CF4B-5A7D-8C6A-90D7-5C9E1CC600D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39871" y="6240463"/>
            <a:ext cx="9271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595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264F505-75D9-CB8E-D453-639986BDED8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3609733"/>
              </p:ext>
            </p:extLst>
          </p:nvPr>
        </p:nvGraphicFramePr>
        <p:xfrm>
          <a:off x="506360" y="684711"/>
          <a:ext cx="5294671" cy="27442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05EBE18-391D-FB94-C8E5-3C26D333AE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3788930"/>
              </p:ext>
            </p:extLst>
          </p:nvPr>
        </p:nvGraphicFramePr>
        <p:xfrm>
          <a:off x="6781800" y="57857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257ACF8-D705-072C-ED7A-3C5DBBF460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039619"/>
              </p:ext>
            </p:extLst>
          </p:nvPr>
        </p:nvGraphicFramePr>
        <p:xfrm>
          <a:off x="506361" y="3544529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6E47FC09-FA29-794F-6614-AB145359F1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658098"/>
              </p:ext>
            </p:extLst>
          </p:nvPr>
        </p:nvGraphicFramePr>
        <p:xfrm>
          <a:off x="6899787" y="34290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9" name="Picture 8" descr="A blue and black logo&#10;&#10;Description automatically generated">
            <a:extLst>
              <a:ext uri="{FF2B5EF4-FFF2-40B4-BE49-F238E27FC236}">
                <a16:creationId xmlns:a16="http://schemas.microsoft.com/office/drawing/2014/main" id="{DB54553D-1814-C889-AF7D-7BC08B4CC0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39871" y="6226175"/>
            <a:ext cx="9271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523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8A48BB1-1657-C56E-ED21-7C6DEA505AA5}"/>
              </a:ext>
            </a:extLst>
          </p:cNvPr>
          <p:cNvSpPr txBox="1">
            <a:spLocks/>
          </p:cNvSpPr>
          <p:nvPr/>
        </p:nvSpPr>
        <p:spPr>
          <a:xfrm>
            <a:off x="838199" y="372127"/>
            <a:ext cx="10515600" cy="8966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Tỷ lệ đồng ý chi trả của người dân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0C05790-DE60-5507-5BDB-0F7CA126F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1574" y="1268731"/>
            <a:ext cx="9848850" cy="5644370"/>
          </a:xfrm>
          <a:prstGeom prst="rect">
            <a:avLst/>
          </a:prstGeom>
        </p:spPr>
      </p:pic>
      <p:pic>
        <p:nvPicPr>
          <p:cNvPr id="9" name="Picture 8" descr="A blue and black logo&#10;&#10;Description automatically generated">
            <a:extLst>
              <a:ext uri="{FF2B5EF4-FFF2-40B4-BE49-F238E27FC236}">
                <a16:creationId xmlns:a16="http://schemas.microsoft.com/office/drawing/2014/main" id="{67744832-2FE5-623B-4884-0C684A9A4F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39871" y="6226175"/>
            <a:ext cx="927100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018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E9EF62B87021448D745F43C4B11C16" ma:contentTypeVersion="22" ma:contentTypeDescription="Create a new document." ma:contentTypeScope="" ma:versionID="c4f4c75b41a74be3bc7eadaa1e08eaa0">
  <xsd:schema xmlns:xsd="http://www.w3.org/2001/XMLSchema" xmlns:xs="http://www.w3.org/2001/XMLSchema" xmlns:p="http://schemas.microsoft.com/office/2006/metadata/properties" xmlns:ns2="5a1bbd72-f46e-43f3-8f72-2623deb0c047" xmlns:ns3="10c4dcad-8d39-4939-b489-2456ead71196" targetNamespace="http://schemas.microsoft.com/office/2006/metadata/properties" ma:root="true" ma:fieldsID="19aeccfb4ad5f60af311e43ed47fa701" ns2:_="" ns3:_="">
    <xsd:import namespace="5a1bbd72-f46e-43f3-8f72-2623deb0c047"/>
    <xsd:import namespace="10c4dcad-8d39-4939-b489-2456ead7119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1bbd72-f46e-43f3-8f72-2623deb0c04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list="UserInfo" ma:SearchPeopleOnly="false" ma:internalName="SharedWithUsers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891e9d6-a12c-4c86-87cb-8721f0ea6f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c4dcad-8d39-4939-b489-2456ead71196" elementFormDefault="qualified">
    <xsd:import namespace="http://schemas.microsoft.com/office/2006/documentManagement/types"/>
    <xsd:import namespace="http://schemas.microsoft.com/office/infopath/2007/PartnerControls"/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6b0a597-f2ee-4da4-9caf-9ff717947869}" ma:internalName="TaxCatchAll" ma:showField="CatchAllData" ma:web="10c4dcad-8d39-4939-b489-2456ead711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77DD0A-7BA8-4CAA-8E9A-5F9488C032FE}"/>
</file>

<file path=customXml/itemProps2.xml><?xml version="1.0" encoding="utf-8"?>
<ds:datastoreItem xmlns:ds="http://schemas.openxmlformats.org/officeDocument/2006/customXml" ds:itemID="{E9437FEF-BB43-4214-A9D6-0F8613560D83}"/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564</Words>
  <Application>Microsoft Macintosh PowerPoint</Application>
  <PresentationFormat>Widescreen</PresentationFormat>
  <Paragraphs>46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Mức độ sẵn sàng chi trả  của người sử dụng dịch vụ xét nghiệm tại tuyến y tế cơ sở </vt:lpstr>
      <vt:lpstr>Nội dung trình bày</vt:lpstr>
      <vt:lpstr>1. Đặt vấn đề</vt:lpstr>
      <vt:lpstr>2. Phương pháp đánh giá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4. Kết luận</vt:lpstr>
      <vt:lpstr>4. Kết luận</vt:lpstr>
      <vt:lpstr>Trân trọng cảm ơn.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Son Dao Anh</dc:creator>
  <cp:lastModifiedBy>Ong The Due</cp:lastModifiedBy>
  <cp:revision>70</cp:revision>
  <dcterms:created xsi:type="dcterms:W3CDTF">2024-08-19T02:53:00Z</dcterms:created>
  <dcterms:modified xsi:type="dcterms:W3CDTF">2024-08-19T12:06:37Z</dcterms:modified>
</cp:coreProperties>
</file>