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7" r:id="rId2"/>
    <p:sldId id="278" r:id="rId3"/>
    <p:sldId id="283" r:id="rId4"/>
    <p:sldId id="293" r:id="rId5"/>
    <p:sldId id="284" r:id="rId6"/>
    <p:sldId id="290" r:id="rId7"/>
    <p:sldId id="292" r:id="rId8"/>
    <p:sldId id="282" r:id="rId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6C840F-22B5-6CB8-8776-4294A5ACBAF0}" name="My DAO" initials="MD" userId="S::my.dao@Finddx.org::3a1302eb-95fb-4c07-8edf-adb89cf282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2534" autoAdjust="0"/>
  </p:normalViewPr>
  <p:slideViewPr>
    <p:cSldViewPr snapToGrid="0">
      <p:cViewPr varScale="1">
        <p:scale>
          <a:sx n="113" d="100"/>
          <a:sy n="113" d="100"/>
        </p:scale>
        <p:origin x="10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0176C-36DA-43AA-92C3-47F16C42C364}" type="datetimeFigureOut">
              <a:rPr lang="en-US" smtClean="0"/>
              <a:t>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9B2C4-C627-4AAE-B5FE-1589D962C01E}" type="slidenum">
              <a:rPr lang="en-US" smtClean="0"/>
              <a:t>‹#›</a:t>
            </a:fld>
            <a:endParaRPr lang="en-US"/>
          </a:p>
        </p:txBody>
      </p:sp>
    </p:spTree>
    <p:extLst>
      <p:ext uri="{BB962C8B-B14F-4D97-AF65-F5344CB8AC3E}">
        <p14:creationId xmlns:p14="http://schemas.microsoft.com/office/powerpoint/2010/main" val="200739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anose="02020603050405020304" pitchFamily="18" charset="0"/>
                <a:cs typeface="Times New Roman" panose="02020603050405020304" pitchFamily="18" charset="0"/>
              </a:rPr>
              <a:t>Tổ chức truyền thông</a:t>
            </a:r>
            <a:r>
              <a:rPr lang="en-US" sz="1200" b="1">
                <a:solidFill>
                  <a:srgbClr val="002060"/>
                </a:solidFill>
                <a:latin typeface="Times New Roman" panose="02020603050405020304" pitchFamily="18" charset="0"/>
                <a:cs typeface="Times New Roman" panose="02020603050405020304" pitchFamily="18" charset="0"/>
              </a:rPr>
              <a:t> </a:t>
            </a:r>
            <a:r>
              <a:rPr lang="en-US" sz="1200">
                <a:solidFill>
                  <a:srgbClr val="002060"/>
                </a:solidFill>
                <a:latin typeface="Times New Roman" panose="02020603050405020304" pitchFamily="18" charset="0"/>
                <a:cs typeface="Times New Roman" panose="02020603050405020304" pitchFamily="18" charset="0"/>
              </a:rPr>
              <a:t>giới thiệu hoạt động dự án</a:t>
            </a:r>
            <a:r>
              <a:rPr lang="en-US" sz="1200" b="1">
                <a:solidFill>
                  <a:srgbClr val="002060"/>
                </a:solidFill>
                <a:latin typeface="Times New Roman" panose="02020603050405020304" pitchFamily="18" charset="0"/>
                <a:cs typeface="Times New Roman" panose="02020603050405020304" pitchFamily="18" charset="0"/>
              </a:rPr>
              <a:t> </a:t>
            </a:r>
            <a:r>
              <a:rPr lang="en-US" sz="1200">
                <a:solidFill>
                  <a:srgbClr val="002060"/>
                </a:solidFill>
                <a:latin typeface="Times New Roman" panose="02020603050405020304" pitchFamily="18" charset="0"/>
                <a:cs typeface="Times New Roman" panose="02020603050405020304" pitchFamily="18" charset="0"/>
              </a:rPr>
              <a:t>FIND tại cộng đồng, nâng cao kiến thức dự phòng, tầm soát ung thư cổ tử cung. </a:t>
            </a:r>
          </a:p>
          <a:p>
            <a:endParaRPr lang="en-US" dirty="0"/>
          </a:p>
        </p:txBody>
      </p:sp>
      <p:sp>
        <p:nvSpPr>
          <p:cNvPr id="4" name="Slide Number Placeholder 3"/>
          <p:cNvSpPr>
            <a:spLocks noGrp="1"/>
          </p:cNvSpPr>
          <p:nvPr>
            <p:ph type="sldNum" sz="quarter" idx="5"/>
          </p:nvPr>
        </p:nvSpPr>
        <p:spPr/>
        <p:txBody>
          <a:bodyPr/>
          <a:lstStyle/>
          <a:p>
            <a:fld id="{6C59B2C4-C627-4AAE-B5FE-1589D962C01E}" type="slidenum">
              <a:rPr lang="en-US" smtClean="0"/>
              <a:t>2</a:t>
            </a:fld>
            <a:endParaRPr lang="en-US"/>
          </a:p>
        </p:txBody>
      </p:sp>
    </p:spTree>
    <p:extLst>
      <p:ext uri="{BB962C8B-B14F-4D97-AF65-F5344CB8AC3E}">
        <p14:creationId xmlns:p14="http://schemas.microsoft.com/office/powerpoint/2010/main" val="240353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anose="02020603050405020304" pitchFamily="18" charset="0"/>
                <a:cs typeface="Times New Roman" panose="02020603050405020304" pitchFamily="18" charset="0"/>
              </a:rPr>
              <a:t>Tổ chức truyền thông</a:t>
            </a:r>
            <a:r>
              <a:rPr lang="en-US" sz="1200" b="1">
                <a:solidFill>
                  <a:srgbClr val="002060"/>
                </a:solidFill>
                <a:latin typeface="Times New Roman" panose="02020603050405020304" pitchFamily="18" charset="0"/>
                <a:cs typeface="Times New Roman" panose="02020603050405020304" pitchFamily="18" charset="0"/>
              </a:rPr>
              <a:t> </a:t>
            </a:r>
            <a:r>
              <a:rPr lang="en-US" sz="1200">
                <a:solidFill>
                  <a:srgbClr val="002060"/>
                </a:solidFill>
                <a:latin typeface="Times New Roman" panose="02020603050405020304" pitchFamily="18" charset="0"/>
                <a:cs typeface="Times New Roman" panose="02020603050405020304" pitchFamily="18" charset="0"/>
              </a:rPr>
              <a:t>giới thiệu hoạt động dự án</a:t>
            </a:r>
            <a:r>
              <a:rPr lang="en-US" sz="1200" b="1">
                <a:solidFill>
                  <a:srgbClr val="002060"/>
                </a:solidFill>
                <a:latin typeface="Times New Roman" panose="02020603050405020304" pitchFamily="18" charset="0"/>
                <a:cs typeface="Times New Roman" panose="02020603050405020304" pitchFamily="18" charset="0"/>
              </a:rPr>
              <a:t> </a:t>
            </a:r>
            <a:r>
              <a:rPr lang="en-US" sz="1200">
                <a:solidFill>
                  <a:srgbClr val="002060"/>
                </a:solidFill>
                <a:latin typeface="Times New Roman" panose="02020603050405020304" pitchFamily="18" charset="0"/>
                <a:cs typeface="Times New Roman" panose="02020603050405020304" pitchFamily="18" charset="0"/>
              </a:rPr>
              <a:t>FIND tại cộng đồng, nâng cao kiến thức dự phòng, tầm soát ung thư cổ tử cung. </a:t>
            </a:r>
          </a:p>
          <a:p>
            <a:endParaRPr lang="en-US" dirty="0"/>
          </a:p>
        </p:txBody>
      </p:sp>
      <p:sp>
        <p:nvSpPr>
          <p:cNvPr id="4" name="Slide Number Placeholder 3"/>
          <p:cNvSpPr>
            <a:spLocks noGrp="1"/>
          </p:cNvSpPr>
          <p:nvPr>
            <p:ph type="sldNum" sz="quarter" idx="5"/>
          </p:nvPr>
        </p:nvSpPr>
        <p:spPr/>
        <p:txBody>
          <a:bodyPr/>
          <a:lstStyle/>
          <a:p>
            <a:fld id="{6C59B2C4-C627-4AAE-B5FE-1589D962C01E}" type="slidenum">
              <a:rPr lang="en-US" smtClean="0"/>
              <a:t>4</a:t>
            </a:fld>
            <a:endParaRPr lang="en-US"/>
          </a:p>
        </p:txBody>
      </p:sp>
    </p:spTree>
    <p:extLst>
      <p:ext uri="{BB962C8B-B14F-4D97-AF65-F5344CB8AC3E}">
        <p14:creationId xmlns:p14="http://schemas.microsoft.com/office/powerpoint/2010/main" val="351082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base" latinLnBrk="0" hangingPunct="1">
              <a:lnSpc>
                <a:spcPct val="90000"/>
              </a:lnSpc>
              <a:spcBef>
                <a:spcPts val="10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Xét</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nghiệm</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HPV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cho</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thấy</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giá</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trị</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cao</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trong</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tầm</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soát</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UTCTC.</a:t>
            </a:r>
          </a:p>
          <a:p>
            <a:pPr marL="228600" marR="0" lvl="0" indent="-228600" algn="just" defTabSz="914400" rtl="0" eaLnBrk="1" fontAlgn="base" latinLnBrk="0" hangingPunct="1">
              <a:lnSpc>
                <a:spcPct val="90000"/>
              </a:lnSpc>
              <a:spcBef>
                <a:spcPts val="100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Giảm</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chi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phí</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để</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phụ</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nữ</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cơ</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hội</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thụ</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hưởng</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kỹ</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thuật</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cao</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trong</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điều</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kiện</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kinh</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tế</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1200" b="0" i="0" u="none" strike="noStrike" kern="1200" cap="none" spc="0" normalizeH="0" baseline="0" noProof="0" dirty="0" err="1">
                <a:ln>
                  <a:noFill/>
                </a:ln>
                <a:solidFill>
                  <a:srgbClr val="002060"/>
                </a:solidFill>
                <a:effectLst/>
                <a:uLnTx/>
                <a:uFillTx/>
                <a:ea typeface="+mn-ea"/>
                <a:cs typeface="Times New Roman" panose="02020603050405020304" pitchFamily="18" charset="0"/>
              </a:rPr>
              <a:t>hiện</a:t>
            </a:r>
            <a:r>
              <a:rPr kumimoji="0" lang="en-US" sz="1200" b="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lang="vi-VN" dirty="0"/>
          </a:p>
        </p:txBody>
      </p:sp>
      <p:sp>
        <p:nvSpPr>
          <p:cNvPr id="4" name="Slide Number Placeholder 3"/>
          <p:cNvSpPr>
            <a:spLocks noGrp="1"/>
          </p:cNvSpPr>
          <p:nvPr>
            <p:ph type="sldNum" sz="quarter" idx="5"/>
          </p:nvPr>
        </p:nvSpPr>
        <p:spPr/>
        <p:txBody>
          <a:bodyPr/>
          <a:lstStyle/>
          <a:p>
            <a:fld id="{6C59B2C4-C627-4AAE-B5FE-1589D962C01E}" type="slidenum">
              <a:rPr lang="en-US" smtClean="0"/>
              <a:t>7</a:t>
            </a:fld>
            <a:endParaRPr lang="en-US"/>
          </a:p>
        </p:txBody>
      </p:sp>
    </p:spTree>
    <p:extLst>
      <p:ext uri="{BB962C8B-B14F-4D97-AF65-F5344CB8AC3E}">
        <p14:creationId xmlns:p14="http://schemas.microsoft.com/office/powerpoint/2010/main" val="2362313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0D08-226E-35AE-8F25-CBB3F1636F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9CA7478-2C18-FB22-6E8F-55751ADF4E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692E75F-07DF-5FD6-AAC9-97E99FC4D24C}"/>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5" name="Footer Placeholder 4">
            <a:extLst>
              <a:ext uri="{FF2B5EF4-FFF2-40B4-BE49-F238E27FC236}">
                <a16:creationId xmlns:a16="http://schemas.microsoft.com/office/drawing/2014/main" id="{EFE0AFDE-CCA0-5A10-1733-4D8CCF936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0D05-740C-4521-EE3C-1F90BE53FDB0}"/>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231166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600F-31F0-4715-235C-22208899CA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1AA7038-B708-68CF-1E68-072E6822A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E438D2-95BE-7AD9-4162-76DEDF6C4E5C}"/>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5" name="Footer Placeholder 4">
            <a:extLst>
              <a:ext uri="{FF2B5EF4-FFF2-40B4-BE49-F238E27FC236}">
                <a16:creationId xmlns:a16="http://schemas.microsoft.com/office/drawing/2014/main" id="{E2EEDB7B-4E0E-5737-4A19-2A36A1146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75462-B599-6215-AE5F-E645F24EBA13}"/>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251951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CAC3EC-33C0-41C4-2864-31D31F0456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1C8248F-6393-5AE3-697C-3C5639964F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9D6337-D210-C8EA-DE7B-9C6350101270}"/>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5" name="Footer Placeholder 4">
            <a:extLst>
              <a:ext uri="{FF2B5EF4-FFF2-40B4-BE49-F238E27FC236}">
                <a16:creationId xmlns:a16="http://schemas.microsoft.com/office/drawing/2014/main" id="{DE9A1CD4-02B5-5109-8C71-E34F376F2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4D5B1-A9C6-A63E-741E-95D495768350}"/>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44753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133D-96CE-EDAE-B05F-47CD09C1FDA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F4AF8B6-DB70-FE7D-A505-028E0C022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34770B-74B8-626A-A084-91E034E1ABBA}"/>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5" name="Footer Placeholder 4">
            <a:extLst>
              <a:ext uri="{FF2B5EF4-FFF2-40B4-BE49-F238E27FC236}">
                <a16:creationId xmlns:a16="http://schemas.microsoft.com/office/drawing/2014/main" id="{913CE7BD-0D76-47EB-74E8-5CA04ACAE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61875-E31C-2D51-1318-BDBC8E4D6713}"/>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322752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6146-49A8-751F-4E20-9752BB605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8882B48-AD10-F01E-88B1-CD0240C578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0A2280-9024-A6C4-872E-859715FCCB85}"/>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5" name="Footer Placeholder 4">
            <a:extLst>
              <a:ext uri="{FF2B5EF4-FFF2-40B4-BE49-F238E27FC236}">
                <a16:creationId xmlns:a16="http://schemas.microsoft.com/office/drawing/2014/main" id="{1BFD2066-B8B7-E69F-F7CF-B21D56357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B35B9-BA26-5309-E94E-F425EDE891C2}"/>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203969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D628-44DA-B49F-DCA9-D221EAF20F0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74770-C772-C124-757A-F7598DE0C1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8EDD76-456C-691D-0BD5-13860C9748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5B167A5-AB87-F713-C98A-FDA3C084763E}"/>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6" name="Footer Placeholder 5">
            <a:extLst>
              <a:ext uri="{FF2B5EF4-FFF2-40B4-BE49-F238E27FC236}">
                <a16:creationId xmlns:a16="http://schemas.microsoft.com/office/drawing/2014/main" id="{6C8BC9D6-931A-008A-491A-F57BA09D1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5B8AF-D8DA-D346-3F06-AFB6010FD85C}"/>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119604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2788E-08BC-E0C2-1A53-83025FB765E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58DF923-6476-0C3C-9F7E-C7AF310EB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65C1C-EA36-0BD5-382E-76452C4B3F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CAFDB1A-167E-74CC-74E4-3947D7BDA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076CE-0CF3-95EE-31C7-B7F10BDCD5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64917C5-6E38-3A7F-B56F-C145095AE559}"/>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8" name="Footer Placeholder 7">
            <a:extLst>
              <a:ext uri="{FF2B5EF4-FFF2-40B4-BE49-F238E27FC236}">
                <a16:creationId xmlns:a16="http://schemas.microsoft.com/office/drawing/2014/main" id="{94BA567C-03FB-F1CA-F314-769DA253A9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A4421-3481-A3C8-FEC8-DEA641CD3E1D}"/>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1928912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B66C-FDC9-36A2-71C5-E03C4878072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B6CF9B3-7722-6C3B-CAB5-2EE6E0B05D24}"/>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4" name="Footer Placeholder 3">
            <a:extLst>
              <a:ext uri="{FF2B5EF4-FFF2-40B4-BE49-F238E27FC236}">
                <a16:creationId xmlns:a16="http://schemas.microsoft.com/office/drawing/2014/main" id="{BB3599CB-A820-D82F-0389-FD5C5BEFA0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A53D0E-02D9-3FEE-AAE5-E9CFE358AB10}"/>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1323433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4B558-E1FD-AF5A-51F3-E0E7E24005BE}"/>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3" name="Footer Placeholder 2">
            <a:extLst>
              <a:ext uri="{FF2B5EF4-FFF2-40B4-BE49-F238E27FC236}">
                <a16:creationId xmlns:a16="http://schemas.microsoft.com/office/drawing/2014/main" id="{BC077445-5713-8185-16AD-D08E80FBA4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2FB9ED-BD1A-2104-D55A-530319810179}"/>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191507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2CA3-41D4-7CF0-3FC6-AE0A00E66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503F98A-EA49-721F-B8EF-B54E36C51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064AAF5-A5DE-C90A-D5E6-65E9EA3EB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917E9E-F9EA-DFD9-3293-226128026267}"/>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6" name="Footer Placeholder 5">
            <a:extLst>
              <a:ext uri="{FF2B5EF4-FFF2-40B4-BE49-F238E27FC236}">
                <a16:creationId xmlns:a16="http://schemas.microsoft.com/office/drawing/2014/main" id="{43B15840-ED02-82E9-486F-E7DCC25AF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94EC5-A86B-0714-CD35-D702889266BB}"/>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95665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FACE-49EE-EFAC-AADB-28B7205AC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8E3D39F-12EE-B1C5-06E2-98368B7DF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28BBAC8-1E96-156E-3CBC-190D79266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D6EE33-76DA-F35A-4C77-02518F805330}"/>
              </a:ext>
            </a:extLst>
          </p:cNvPr>
          <p:cNvSpPr>
            <a:spLocks noGrp="1"/>
          </p:cNvSpPr>
          <p:nvPr>
            <p:ph type="dt" sz="half" idx="10"/>
          </p:nvPr>
        </p:nvSpPr>
        <p:spPr/>
        <p:txBody>
          <a:bodyPr/>
          <a:lstStyle/>
          <a:p>
            <a:fld id="{098DFB6A-F753-49A0-91C1-A99BA890B6A0}" type="datetimeFigureOut">
              <a:rPr lang="en-US" smtClean="0"/>
              <a:t>8/20/24</a:t>
            </a:fld>
            <a:endParaRPr lang="en-US"/>
          </a:p>
        </p:txBody>
      </p:sp>
      <p:sp>
        <p:nvSpPr>
          <p:cNvPr id="6" name="Footer Placeholder 5">
            <a:extLst>
              <a:ext uri="{FF2B5EF4-FFF2-40B4-BE49-F238E27FC236}">
                <a16:creationId xmlns:a16="http://schemas.microsoft.com/office/drawing/2014/main" id="{8269FB94-CD57-F100-9773-B2A27FC14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6EDD4-526D-E45E-1A81-BE2E573080A8}"/>
              </a:ext>
            </a:extLst>
          </p:cNvPr>
          <p:cNvSpPr>
            <a:spLocks noGrp="1"/>
          </p:cNvSpPr>
          <p:nvPr>
            <p:ph type="sldNum" sz="quarter" idx="12"/>
          </p:nvPr>
        </p:nvSpPr>
        <p:spPr/>
        <p:txBody>
          <a:bodyPr/>
          <a:lstStyle/>
          <a:p>
            <a:fld id="{814DE69F-D785-4521-86EE-826130D40C03}" type="slidenum">
              <a:rPr lang="en-US" smtClean="0"/>
              <a:t>‹#›</a:t>
            </a:fld>
            <a:endParaRPr lang="en-US"/>
          </a:p>
        </p:txBody>
      </p:sp>
    </p:spTree>
    <p:extLst>
      <p:ext uri="{BB962C8B-B14F-4D97-AF65-F5344CB8AC3E}">
        <p14:creationId xmlns:p14="http://schemas.microsoft.com/office/powerpoint/2010/main" val="2975649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AE87BB-E280-623F-60E5-607BAABAC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6F4F9D9-44B7-86CF-4F46-D508CB418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9CE69D-77FD-E5FB-A455-2449B96CC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8DFB6A-F753-49A0-91C1-A99BA890B6A0}" type="datetimeFigureOut">
              <a:rPr lang="en-US" smtClean="0"/>
              <a:t>8/20/24</a:t>
            </a:fld>
            <a:endParaRPr lang="en-US"/>
          </a:p>
        </p:txBody>
      </p:sp>
      <p:sp>
        <p:nvSpPr>
          <p:cNvPr id="5" name="Footer Placeholder 4">
            <a:extLst>
              <a:ext uri="{FF2B5EF4-FFF2-40B4-BE49-F238E27FC236}">
                <a16:creationId xmlns:a16="http://schemas.microsoft.com/office/drawing/2014/main" id="{1AA405BC-5A31-162E-5DB3-EB63F43716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4046C7-A62C-370D-5480-6C062D02B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4DE69F-D785-4521-86EE-826130D40C03}" type="slidenum">
              <a:rPr lang="en-US" smtClean="0"/>
              <a:t>‹#›</a:t>
            </a:fld>
            <a:endParaRPr lang="en-US"/>
          </a:p>
        </p:txBody>
      </p:sp>
    </p:spTree>
    <p:extLst>
      <p:ext uri="{BB962C8B-B14F-4D97-AF65-F5344CB8AC3E}">
        <p14:creationId xmlns:p14="http://schemas.microsoft.com/office/powerpoint/2010/main" val="549459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Quan Về Xét Nghiệm HPV - NOV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578" y="2888853"/>
            <a:ext cx="4394772" cy="333894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06950" y="225777"/>
            <a:ext cx="7642822" cy="25567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vi-VN" sz="5400" b="1" dirty="0">
                <a:solidFill>
                  <a:srgbClr val="002060"/>
                </a:solidFill>
                <a:effectLst>
                  <a:outerShdw blurRad="38100" dist="38100" dir="2700000" algn="tl">
                    <a:srgbClr val="000000">
                      <a:alpha val="43137"/>
                    </a:srgbClr>
                  </a:outerShdw>
                </a:effectLst>
              </a:rPr>
              <a:t>THAM LUẬN</a:t>
            </a:r>
            <a:endParaRPr lang="vi-VN" sz="2800" dirty="0">
              <a:solidFill>
                <a:srgbClr val="002060"/>
              </a:solidFill>
            </a:endParaRPr>
          </a:p>
          <a:p>
            <a:pPr algn="ctr"/>
            <a:r>
              <a:rPr lang="vi-VN" sz="2800" b="1" dirty="0">
                <a:solidFill>
                  <a:srgbClr val="002060"/>
                </a:solidFill>
              </a:rPr>
              <a:t>Chương trình xét nghiệm HPV DNA</a:t>
            </a:r>
          </a:p>
          <a:p>
            <a:pPr algn="ctr"/>
            <a:r>
              <a:rPr lang="vi-VN" sz="2800" b="1" dirty="0">
                <a:solidFill>
                  <a:srgbClr val="002060"/>
                </a:solidFill>
              </a:rPr>
              <a:t>sàng lọc UTCTC tại cộng đồng</a:t>
            </a:r>
            <a:endParaRPr lang="vi-VN" sz="2800" dirty="0">
              <a:solidFill>
                <a:srgbClr val="002060"/>
              </a:solidFill>
            </a:endParaRPr>
          </a:p>
          <a:p>
            <a:pPr algn="ctr"/>
            <a:endParaRPr lang="vi-VN" dirty="0"/>
          </a:p>
        </p:txBody>
      </p:sp>
      <p:cxnSp>
        <p:nvCxnSpPr>
          <p:cNvPr id="4" name="Straight Connector 3"/>
          <p:cNvCxnSpPr>
            <a:cxnSpLocks/>
          </p:cNvCxnSpPr>
          <p:nvPr/>
        </p:nvCxnSpPr>
        <p:spPr>
          <a:xfrm>
            <a:off x="822316" y="2348760"/>
            <a:ext cx="6412089" cy="0"/>
          </a:xfrm>
          <a:prstGeom prst="line">
            <a:avLst/>
          </a:prstGeom>
          <a:ln w="28575"/>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1020953" y="4577620"/>
            <a:ext cx="4811761" cy="452582"/>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r>
              <a:rPr lang="vi-VN" sz="2000" b="1" i="1" dirty="0">
                <a:solidFill>
                  <a:srgbClr val="002060"/>
                </a:solidFill>
              </a:rPr>
              <a:t>BS. CKI: Lưu Thị Kim Anh </a:t>
            </a:r>
          </a:p>
          <a:p>
            <a:pPr algn="ctr"/>
            <a:r>
              <a:rPr lang="vi-VN" sz="2000" b="1" i="1" dirty="0">
                <a:solidFill>
                  <a:srgbClr val="002060"/>
                </a:solidFill>
              </a:rPr>
              <a:t> Khoa SKSS - Trung tâm KSBT HP</a:t>
            </a:r>
          </a:p>
        </p:txBody>
      </p:sp>
    </p:spTree>
    <p:extLst>
      <p:ext uri="{BB962C8B-B14F-4D97-AF65-F5344CB8AC3E}">
        <p14:creationId xmlns:p14="http://schemas.microsoft.com/office/powerpoint/2010/main" val="397171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F36F-28E6-EA2D-0A28-AA6CD34F351C}"/>
              </a:ext>
            </a:extLst>
          </p:cNvPr>
          <p:cNvSpPr>
            <a:spLocks noGrp="1"/>
          </p:cNvSpPr>
          <p:nvPr>
            <p:ph type="title"/>
          </p:nvPr>
        </p:nvSpPr>
        <p:spPr>
          <a:xfrm>
            <a:off x="838200" y="481180"/>
            <a:ext cx="10515600" cy="866775"/>
          </a:xfrm>
        </p:spPr>
        <p:txBody>
          <a:bodyPr>
            <a:normAutofit fontScale="90000"/>
          </a:bodyPr>
          <a:lstStyle/>
          <a:p>
            <a:pPr algn="ctr"/>
            <a:r>
              <a:rPr lang="en-US" sz="3600" b="1" dirty="0">
                <a:solidFill>
                  <a:srgbClr val="0070C0"/>
                </a:solidFill>
                <a:latin typeface="+mn-lt"/>
              </a:rPr>
              <a:t>Vai </a:t>
            </a:r>
            <a:r>
              <a:rPr lang="en-US" sz="3600" b="1" dirty="0" err="1">
                <a:solidFill>
                  <a:srgbClr val="0070C0"/>
                </a:solidFill>
                <a:latin typeface="+mn-lt"/>
              </a:rPr>
              <a:t>trò</a:t>
            </a:r>
            <a:r>
              <a:rPr lang="en-US" sz="3600" b="1" dirty="0">
                <a:solidFill>
                  <a:srgbClr val="0070C0"/>
                </a:solidFill>
                <a:latin typeface="+mn-lt"/>
              </a:rPr>
              <a:t> </a:t>
            </a:r>
            <a:r>
              <a:rPr lang="en-US" sz="3600" b="1" dirty="0" err="1">
                <a:solidFill>
                  <a:srgbClr val="0070C0"/>
                </a:solidFill>
                <a:latin typeface="+mn-lt"/>
              </a:rPr>
              <a:t>của</a:t>
            </a:r>
            <a:r>
              <a:rPr lang="en-US" sz="3600" b="1" dirty="0">
                <a:solidFill>
                  <a:srgbClr val="0070C0"/>
                </a:solidFill>
                <a:latin typeface="+mn-lt"/>
              </a:rPr>
              <a:t> Khoa SKSS </a:t>
            </a:r>
            <a:r>
              <a:rPr lang="en-US" sz="3600" b="1" dirty="0" err="1">
                <a:solidFill>
                  <a:srgbClr val="0070C0"/>
                </a:solidFill>
                <a:latin typeface="+mn-lt"/>
              </a:rPr>
              <a:t>trong</a:t>
            </a:r>
            <a:r>
              <a:rPr lang="en-US" sz="3600" b="1" dirty="0">
                <a:solidFill>
                  <a:srgbClr val="0070C0"/>
                </a:solidFill>
                <a:latin typeface="+mn-lt"/>
              </a:rPr>
              <a:t> </a:t>
            </a:r>
            <a:r>
              <a:rPr lang="en-US" sz="3600" b="1" dirty="0" err="1">
                <a:solidFill>
                  <a:srgbClr val="0070C0"/>
                </a:solidFill>
                <a:latin typeface="+mn-lt"/>
              </a:rPr>
              <a:t>chương</a:t>
            </a:r>
            <a:r>
              <a:rPr lang="en-US" sz="3600" b="1" dirty="0">
                <a:solidFill>
                  <a:srgbClr val="0070C0"/>
                </a:solidFill>
                <a:latin typeface="+mn-lt"/>
              </a:rPr>
              <a:t> </a:t>
            </a:r>
            <a:r>
              <a:rPr lang="vi-VN" sz="3600" b="1" dirty="0">
                <a:solidFill>
                  <a:srgbClr val="0070C0"/>
                </a:solidFill>
                <a:latin typeface="+mn-lt"/>
              </a:rPr>
              <a:t>trình </a:t>
            </a:r>
            <a:br>
              <a:rPr lang="vi-VN" sz="3600" b="1" dirty="0">
                <a:solidFill>
                  <a:srgbClr val="0070C0"/>
                </a:solidFill>
                <a:latin typeface="+mn-lt"/>
              </a:rPr>
            </a:br>
            <a:r>
              <a:rPr lang="vi-VN" sz="3600" b="1" dirty="0">
                <a:solidFill>
                  <a:srgbClr val="0070C0"/>
                </a:solidFill>
                <a:latin typeface="+mn-lt"/>
              </a:rPr>
              <a:t>xét nghiệm HPV DNA sàng lọc UTCTC</a:t>
            </a:r>
            <a:endParaRPr lang="en-US" sz="3600" b="1" dirty="0">
              <a:solidFill>
                <a:srgbClr val="0070C0"/>
              </a:solidFill>
              <a:latin typeface="+mn-lt"/>
            </a:endParaRPr>
          </a:p>
        </p:txBody>
      </p:sp>
      <p:sp>
        <p:nvSpPr>
          <p:cNvPr id="3" name="Content Placeholder 2">
            <a:extLst>
              <a:ext uri="{FF2B5EF4-FFF2-40B4-BE49-F238E27FC236}">
                <a16:creationId xmlns:a16="http://schemas.microsoft.com/office/drawing/2014/main" id="{8CF41699-B3BE-7D23-F767-13D70576B1A0}"/>
              </a:ext>
            </a:extLst>
          </p:cNvPr>
          <p:cNvSpPr>
            <a:spLocks noGrp="1"/>
          </p:cNvSpPr>
          <p:nvPr>
            <p:ph idx="1"/>
          </p:nvPr>
        </p:nvSpPr>
        <p:spPr>
          <a:xfrm>
            <a:off x="838200" y="1824427"/>
            <a:ext cx="10515600" cy="3628103"/>
          </a:xfrm>
        </p:spPr>
        <p:txBody>
          <a:bodyPr>
            <a:no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vi-VN" sz="2400" dirty="0">
                <a:latin typeface="Calibri" panose="020F0502020204030204" pitchFamily="34" charset="0"/>
                <a:cs typeface="Calibri" panose="020F0502020204030204" pitchFamily="34" charset="0"/>
              </a:rPr>
              <a:t>Trong khuôn khổ Dự án, Khoa SKSS đã tham gia tích cực vào các hoạt động của chương trình xét nghiệm HPV DNA sàng lọc UTCTC. </a:t>
            </a:r>
          </a:p>
          <a:p>
            <a:pPr lvl="1" algn="just">
              <a:spcBef>
                <a:spcPts val="1000"/>
              </a:spcBef>
              <a:defRPr/>
            </a:pPr>
            <a:r>
              <a:rPr lang="vi-VN" dirty="0">
                <a:latin typeface="Calibri" panose="020F0502020204030204" pitchFamily="34" charset="0"/>
                <a:cs typeface="Calibri" panose="020F0502020204030204" pitchFamily="34" charset="0"/>
              </a:rPr>
              <a:t>Cùng với FIND, đào tạo cho YTCS thực hiện lấy mẫu, tư vấn cho phụ nữ</a:t>
            </a:r>
          </a:p>
          <a:p>
            <a:pPr lvl="1" algn="just">
              <a:spcBef>
                <a:spcPts val="1000"/>
              </a:spcBef>
              <a:defRPr/>
            </a:pPr>
            <a:r>
              <a:rPr lang="vi-VN" dirty="0">
                <a:latin typeface="Calibri" panose="020F0502020204030204" pitchFamily="34" charset="0"/>
                <a:cs typeface="Calibri" panose="020F0502020204030204" pitchFamily="34" charset="0"/>
              </a:rPr>
              <a:t>Xây dựng kế hoạch và phối hợp với các TYT xã, tổ chức triển khai sàng lọc và lấy mẫu cộng đồng trên diện rộng tại 10 quận/huyện của TP Hải Phòng.</a:t>
            </a:r>
          </a:p>
          <a:p>
            <a:pPr lvl="1" algn="just">
              <a:spcBef>
                <a:spcPts val="1000"/>
              </a:spcBef>
              <a:defRPr/>
            </a:pPr>
            <a:r>
              <a:rPr lang="vi-VN" dirty="0">
                <a:latin typeface="Calibri" panose="020F0502020204030204" pitchFamily="34" charset="0"/>
                <a:cs typeface="Calibri" panose="020F0502020204030204" pitchFamily="34" charset="0"/>
              </a:rPr>
              <a:t>Chuyển mẫu về Khoa Xét nghiệm của CDC để thực hiện xét nghiệm tập trung</a:t>
            </a:r>
          </a:p>
          <a:p>
            <a:pPr lvl="1" algn="just">
              <a:spcBef>
                <a:spcPts val="1000"/>
              </a:spcBef>
              <a:defRPr/>
            </a:pPr>
            <a:r>
              <a:rPr lang="vi-VN" dirty="0">
                <a:latin typeface="Calibri" panose="020F0502020204030204" pitchFamily="34" charset="0"/>
                <a:cs typeface="Calibri" panose="020F0502020204030204" pitchFamily="34" charset="0"/>
              </a:rPr>
              <a:t>Trực tiếp trả kết quả và tư vấn cho các trường hợp phụ nữ dương tính với HPV DNA tuýp nguy cơ cao đảm bảo phụ nữ có kết quả dương tính được tư vấn và hướng dẫn tiếp cận với các dịch vụ theo dõi, chăm sóc và điều trị nếu cần thiết.</a:t>
            </a:r>
          </a:p>
        </p:txBody>
      </p:sp>
    </p:spTree>
    <p:extLst>
      <p:ext uri="{BB962C8B-B14F-4D97-AF65-F5344CB8AC3E}">
        <p14:creationId xmlns:p14="http://schemas.microsoft.com/office/powerpoint/2010/main" val="2737148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srcRect r="21543"/>
          <a:stretch/>
        </p:blipFill>
        <p:spPr>
          <a:xfrm>
            <a:off x="838199" y="3084230"/>
            <a:ext cx="5183586" cy="3716383"/>
          </a:xfrm>
          <a:prstGeom prst="rect">
            <a:avLst/>
          </a:prstGeom>
        </p:spPr>
      </p:pic>
      <p:pic>
        <p:nvPicPr>
          <p:cNvPr id="6" name="Picture 5" descr="A group of people sitting in chairs in a room&#10;&#10;Description automatically generated">
            <a:extLst>
              <a:ext uri="{FF2B5EF4-FFF2-40B4-BE49-F238E27FC236}">
                <a16:creationId xmlns:a16="http://schemas.microsoft.com/office/drawing/2014/main" id="{A14C8BC9-CED1-AF54-0F47-47BBDEE8A9BA}"/>
              </a:ext>
            </a:extLst>
          </p:cNvPr>
          <p:cNvPicPr>
            <a:picLocks noChangeAspect="1"/>
          </p:cNvPicPr>
          <p:nvPr/>
        </p:nvPicPr>
        <p:blipFill rotWithShape="1">
          <a:blip r:embed="rId3">
            <a:extLst>
              <a:ext uri="{28A0092B-C50C-407E-A947-70E740481C1C}">
                <a14:useLocalDpi xmlns:a14="http://schemas.microsoft.com/office/drawing/2010/main" val="0"/>
              </a:ext>
            </a:extLst>
          </a:blip>
          <a:srcRect l="13001" r="11339"/>
          <a:stretch/>
        </p:blipFill>
        <p:spPr>
          <a:xfrm>
            <a:off x="6649153" y="3087682"/>
            <a:ext cx="4994167" cy="3712931"/>
          </a:xfrm>
          <a:prstGeom prst="rect">
            <a:avLst/>
          </a:prstGeom>
        </p:spPr>
      </p:pic>
      <p:sp>
        <p:nvSpPr>
          <p:cNvPr id="7" name="Title 1">
            <a:extLst>
              <a:ext uri="{FF2B5EF4-FFF2-40B4-BE49-F238E27FC236}">
                <a16:creationId xmlns:a16="http://schemas.microsoft.com/office/drawing/2014/main" id="{4535C753-CC61-6533-650A-C6F465656148}"/>
              </a:ext>
            </a:extLst>
          </p:cNvPr>
          <p:cNvSpPr txBox="1">
            <a:spLocks/>
          </p:cNvSpPr>
          <p:nvPr/>
        </p:nvSpPr>
        <p:spPr>
          <a:xfrm>
            <a:off x="838199" y="233915"/>
            <a:ext cx="10515600" cy="5337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0070C0"/>
                </a:solidFill>
                <a:latin typeface="+mn-lt"/>
              </a:rPr>
              <a:t>Đào</a:t>
            </a:r>
            <a:r>
              <a:rPr lang="en-US" sz="3200" b="1" dirty="0">
                <a:solidFill>
                  <a:srgbClr val="0070C0"/>
                </a:solidFill>
                <a:latin typeface="+mn-lt"/>
              </a:rPr>
              <a:t> </a:t>
            </a:r>
            <a:r>
              <a:rPr lang="en-US" sz="3200" b="1" dirty="0" err="1">
                <a:solidFill>
                  <a:srgbClr val="0070C0"/>
                </a:solidFill>
                <a:latin typeface="+mn-lt"/>
              </a:rPr>
              <a:t>tạo</a:t>
            </a:r>
            <a:r>
              <a:rPr lang="en-US" sz="3200" b="1" dirty="0">
                <a:solidFill>
                  <a:srgbClr val="0070C0"/>
                </a:solidFill>
                <a:latin typeface="+mn-lt"/>
              </a:rPr>
              <a:t> </a:t>
            </a:r>
            <a:r>
              <a:rPr lang="en-US" sz="3200" b="1" dirty="0" err="1">
                <a:solidFill>
                  <a:srgbClr val="0070C0"/>
                </a:solidFill>
                <a:latin typeface="+mn-lt"/>
              </a:rPr>
              <a:t>và</a:t>
            </a:r>
            <a:r>
              <a:rPr lang="en-US" sz="3200" b="1" dirty="0">
                <a:solidFill>
                  <a:srgbClr val="0070C0"/>
                </a:solidFill>
                <a:latin typeface="+mn-lt"/>
              </a:rPr>
              <a:t> </a:t>
            </a:r>
            <a:r>
              <a:rPr lang="en-US" sz="3200" b="1" dirty="0" err="1">
                <a:solidFill>
                  <a:srgbClr val="0070C0"/>
                </a:solidFill>
                <a:latin typeface="+mn-lt"/>
              </a:rPr>
              <a:t>truyền</a:t>
            </a:r>
            <a:r>
              <a:rPr lang="en-US" sz="3200" b="1" dirty="0">
                <a:solidFill>
                  <a:srgbClr val="0070C0"/>
                </a:solidFill>
                <a:latin typeface="+mn-lt"/>
              </a:rPr>
              <a:t> </a:t>
            </a:r>
            <a:r>
              <a:rPr lang="en-US" sz="3200" b="1" dirty="0" err="1">
                <a:solidFill>
                  <a:srgbClr val="0070C0"/>
                </a:solidFill>
                <a:latin typeface="+mn-lt"/>
              </a:rPr>
              <a:t>thông</a:t>
            </a:r>
            <a:endParaRPr lang="en-US" sz="3200" b="1" dirty="0">
              <a:latin typeface="+mn-lt"/>
            </a:endParaRPr>
          </a:p>
        </p:txBody>
      </p:sp>
      <p:sp>
        <p:nvSpPr>
          <p:cNvPr id="3" name="Content Placeholder 2">
            <a:extLst>
              <a:ext uri="{FF2B5EF4-FFF2-40B4-BE49-F238E27FC236}">
                <a16:creationId xmlns:a16="http://schemas.microsoft.com/office/drawing/2014/main" id="{99D648FB-33D8-38EF-94AF-F9439E63501F}"/>
              </a:ext>
            </a:extLst>
          </p:cNvPr>
          <p:cNvSpPr txBox="1">
            <a:spLocks/>
          </p:cNvSpPr>
          <p:nvPr/>
        </p:nvSpPr>
        <p:spPr>
          <a:xfrm>
            <a:off x="838198" y="891824"/>
            <a:ext cx="10805121" cy="2446311"/>
          </a:xfrm>
          <a:prstGeom prst="rect">
            <a:avLst/>
          </a:prstGeom>
          <a:noFill/>
        </p:spPr>
        <p:txBody>
          <a:bodyPr wrap="square">
            <a:spAutoFit/>
          </a:bodyPr>
          <a:lstStyle>
            <a:defPPr>
              <a:defRPr lang="vi-VN"/>
            </a:defPPr>
            <a:lvl1pPr>
              <a:defRPr>
                <a:latin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2400" dirty="0"/>
              <a:t>Đặc biệt, Khoa SKSS đã nhân cơ hội có được từ Dự án, tích cực đẩy mạnh việc truyền thông, tuyên truyền và giáo dục cho phụ nữ về:</a:t>
            </a:r>
          </a:p>
          <a:p>
            <a:pPr marL="342900" indent="-342900">
              <a:buFont typeface="Arial" panose="020B0604020202020204" pitchFamily="34" charset="0"/>
              <a:buChar char="•"/>
            </a:pPr>
            <a:r>
              <a:rPr lang="vi-VN" sz="2400" dirty="0"/>
              <a:t>UTCTC và nguy cơ gây UTCTC do nhiễm trùng HPV tuýp ngu cơ cao</a:t>
            </a:r>
          </a:p>
          <a:p>
            <a:pPr marL="342900" indent="-342900">
              <a:buFont typeface="Arial" panose="020B0604020202020204" pitchFamily="34" charset="0"/>
              <a:buChar char="•"/>
            </a:pPr>
            <a:r>
              <a:rPr lang="vi-VN" sz="2400" dirty="0"/>
              <a:t>Ý thức được hiệu quả của việc xét nghiệm, phòng ngừa UTCTC</a:t>
            </a:r>
          </a:p>
          <a:p>
            <a:pPr marL="342900" indent="-342900">
              <a:buFont typeface="Arial" panose="020B0604020202020204" pitchFamily="34" charset="0"/>
              <a:buChar char="•"/>
            </a:pPr>
            <a:r>
              <a:rPr lang="vi-VN" sz="2400" dirty="0"/>
              <a:t>Cách thức tự lấy mẫu và động viên phụ nữ tự lấy mẫu, v.v..</a:t>
            </a:r>
          </a:p>
          <a:p>
            <a:pPr lvl="1"/>
            <a:endParaRPr lang="vi-VN" sz="3200" dirty="0"/>
          </a:p>
        </p:txBody>
      </p:sp>
    </p:spTree>
    <p:extLst>
      <p:ext uri="{BB962C8B-B14F-4D97-AF65-F5344CB8AC3E}">
        <p14:creationId xmlns:p14="http://schemas.microsoft.com/office/powerpoint/2010/main" val="70717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F36F-28E6-EA2D-0A28-AA6CD34F351C}"/>
              </a:ext>
            </a:extLst>
          </p:cNvPr>
          <p:cNvSpPr>
            <a:spLocks noGrp="1"/>
          </p:cNvSpPr>
          <p:nvPr>
            <p:ph type="title"/>
          </p:nvPr>
        </p:nvSpPr>
        <p:spPr>
          <a:xfrm>
            <a:off x="838200" y="495138"/>
            <a:ext cx="10515600" cy="866775"/>
          </a:xfrm>
        </p:spPr>
        <p:txBody>
          <a:bodyPr>
            <a:normAutofit fontScale="90000"/>
          </a:bodyPr>
          <a:lstStyle/>
          <a:p>
            <a:pPr algn="ctr"/>
            <a:r>
              <a:rPr lang="vi-VN" sz="3600" b="1" dirty="0">
                <a:solidFill>
                  <a:srgbClr val="0070C0"/>
                </a:solidFill>
                <a:latin typeface="+mn-lt"/>
              </a:rPr>
              <a:t>Kết quả chương trình sàng lọc cộng đồng </a:t>
            </a:r>
            <a:br>
              <a:rPr lang="vi-VN" sz="3600" b="1" dirty="0">
                <a:solidFill>
                  <a:srgbClr val="0070C0"/>
                </a:solidFill>
                <a:latin typeface="+mn-lt"/>
              </a:rPr>
            </a:br>
            <a:r>
              <a:rPr lang="vi-VN" sz="3600" b="1" dirty="0">
                <a:solidFill>
                  <a:srgbClr val="0070C0"/>
                </a:solidFill>
                <a:latin typeface="+mn-lt"/>
              </a:rPr>
              <a:t>do CDC thực hiện</a:t>
            </a:r>
            <a:endParaRPr lang="vi-VN" sz="3600" dirty="0">
              <a:latin typeface="+mn-lt"/>
            </a:endParaRPr>
          </a:p>
        </p:txBody>
      </p:sp>
      <p:sp>
        <p:nvSpPr>
          <p:cNvPr id="3" name="Content Placeholder 2">
            <a:extLst>
              <a:ext uri="{FF2B5EF4-FFF2-40B4-BE49-F238E27FC236}">
                <a16:creationId xmlns:a16="http://schemas.microsoft.com/office/drawing/2014/main" id="{8CF41699-B3BE-7D23-F767-13D70576B1A0}"/>
              </a:ext>
            </a:extLst>
          </p:cNvPr>
          <p:cNvSpPr>
            <a:spLocks noGrp="1"/>
          </p:cNvSpPr>
          <p:nvPr>
            <p:ph idx="1"/>
          </p:nvPr>
        </p:nvSpPr>
        <p:spPr>
          <a:xfrm>
            <a:off x="838200" y="1896533"/>
            <a:ext cx="10515600" cy="2932085"/>
          </a:xfrm>
          <a:noFill/>
        </p:spPr>
        <p:txBody>
          <a:bodyPr wrap="square">
            <a:spAutoFit/>
          </a:bodyPr>
          <a:lstStyle/>
          <a:p>
            <a:r>
              <a:rPr lang="vi-VN" sz="2400" dirty="0">
                <a:latin typeface="Calibri" panose="020F0502020204030204" pitchFamily="34" charset="0"/>
                <a:cs typeface="Calibri" panose="020F0502020204030204" pitchFamily="34" charset="0"/>
              </a:rPr>
              <a:t>Chỉ trong 2 tháng 10-11/ 2023 đã tổ chức sàng lọc tại 21 xã thuộc 10 quận/huyện của TP</a:t>
            </a:r>
          </a:p>
          <a:p>
            <a:r>
              <a:rPr lang="vi-VN" sz="2400" dirty="0">
                <a:latin typeface="Calibri" panose="020F0502020204030204" pitchFamily="34" charset="0"/>
                <a:cs typeface="Calibri" panose="020F0502020204030204" pitchFamily="34" charset="0"/>
              </a:rPr>
              <a:t>Thu và xử lý 2502 mẫu, vận chuyển và bàn giao cho Khoa xét nghiệm của CDC</a:t>
            </a:r>
          </a:p>
          <a:p>
            <a:r>
              <a:rPr lang="vi-VN" sz="2400" dirty="0">
                <a:latin typeface="Calibri" panose="020F0502020204030204" pitchFamily="34" charset="0"/>
                <a:cs typeface="Calibri" panose="020F0502020204030204" pitchFamily="34" charset="0"/>
              </a:rPr>
              <a:t>Trực tiếp thông báo kết quả XN và tư vấn hoặc khám + tư vấn cho toàn bộ 203 phụ nữ có kết quả XN dương tính</a:t>
            </a:r>
          </a:p>
          <a:p>
            <a:r>
              <a:rPr lang="vi-VN" sz="2400" dirty="0">
                <a:latin typeface="Calibri" panose="020F0502020204030204" pitchFamily="34" charset="0"/>
                <a:cs typeface="Calibri" panose="020F0502020204030204" pitchFamily="34" charset="0"/>
              </a:rPr>
              <a:t>Phát hiện sớm 4 ca UTCTC trong số phụ nữ có kết quả XN dương tính.</a:t>
            </a:r>
          </a:p>
          <a:p>
            <a:pPr marL="0"/>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089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192795" y="1216576"/>
            <a:ext cx="5628560" cy="4367871"/>
          </a:xfrm>
          <a:prstGeom prst="rect">
            <a:avLst/>
          </a:prstGeom>
        </p:spPr>
      </p:pic>
      <p:sp>
        <p:nvSpPr>
          <p:cNvPr id="4" name="Rounded Rectangle 3"/>
          <p:cNvSpPr/>
          <p:nvPr/>
        </p:nvSpPr>
        <p:spPr>
          <a:xfrm>
            <a:off x="265471" y="5669280"/>
            <a:ext cx="5471796" cy="60491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Sử</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dụng</a:t>
            </a:r>
            <a:r>
              <a:rPr lang="en-US" sz="2400" dirty="0">
                <a:solidFill>
                  <a:srgbClr val="002060"/>
                </a:solidFill>
                <a:latin typeface="Calibri" panose="020F0502020204030204" pitchFamily="34" charset="0"/>
                <a:cs typeface="Calibri" panose="020F0502020204030204" pitchFamily="34" charset="0"/>
              </a:rPr>
              <a:t> video </a:t>
            </a:r>
            <a:r>
              <a:rPr lang="en-US" sz="2400" dirty="0" err="1">
                <a:solidFill>
                  <a:srgbClr val="002060"/>
                </a:solidFill>
                <a:latin typeface="Calibri" panose="020F0502020204030204" pitchFamily="34" charset="0"/>
                <a:cs typeface="Calibri" panose="020F0502020204030204" pitchFamily="34" charset="0"/>
              </a:rPr>
              <a:t>để</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vấn</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cho</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phụ</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nữ</a:t>
            </a:r>
            <a:endParaRPr lang="en-US" sz="2400" dirty="0">
              <a:solidFill>
                <a:srgbClr val="002060"/>
              </a:solidFill>
              <a:latin typeface="Calibri" panose="020F0502020204030204" pitchFamily="34" charset="0"/>
              <a:cs typeface="Calibri" panose="020F0502020204030204" pitchFamily="34" charset="0"/>
            </a:endParaRPr>
          </a:p>
        </p:txBody>
      </p:sp>
      <p:sp>
        <p:nvSpPr>
          <p:cNvPr id="5" name="Rounded Rectangle 4"/>
          <p:cNvSpPr/>
          <p:nvPr/>
        </p:nvSpPr>
        <p:spPr>
          <a:xfrm>
            <a:off x="6527409" y="5669280"/>
            <a:ext cx="5471796" cy="60491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vấn</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cách</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lấy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mẫu</a:t>
            </a:r>
            <a:endParaRPr lang="en-US" sz="2400" dirty="0">
              <a:solidFill>
                <a:srgbClr val="002060"/>
              </a:solidFill>
              <a:latin typeface="Calibri" panose="020F0502020204030204" pitchFamily="34" charset="0"/>
              <a:cs typeface="Calibri" panose="020F0502020204030204" pitchFamily="34" charset="0"/>
            </a:endParaRPr>
          </a:p>
        </p:txBody>
      </p:sp>
      <p:pic>
        <p:nvPicPr>
          <p:cNvPr id="6" name="Content Placeholder 3">
            <a:extLst>
              <a:ext uri="{FF2B5EF4-FFF2-40B4-BE49-F238E27FC236}">
                <a16:creationId xmlns:a16="http://schemas.microsoft.com/office/drawing/2014/main" id="{9A77BBCD-9529-2DCD-3C51-C8393C73A274}"/>
              </a:ext>
            </a:extLst>
          </p:cNvPr>
          <p:cNvPicPr>
            <a:picLocks noChangeAspect="1"/>
          </p:cNvPicPr>
          <p:nvPr/>
        </p:nvPicPr>
        <p:blipFill>
          <a:blip r:embed="rId3"/>
          <a:stretch>
            <a:fillRect/>
          </a:stretch>
        </p:blipFill>
        <p:spPr>
          <a:xfrm>
            <a:off x="6416902" y="1216576"/>
            <a:ext cx="5597947" cy="4452703"/>
          </a:xfrm>
          <a:prstGeom prst="rect">
            <a:avLst/>
          </a:prstGeom>
        </p:spPr>
      </p:pic>
      <p:sp>
        <p:nvSpPr>
          <p:cNvPr id="8" name="Title 1">
            <a:extLst>
              <a:ext uri="{FF2B5EF4-FFF2-40B4-BE49-F238E27FC236}">
                <a16:creationId xmlns:a16="http://schemas.microsoft.com/office/drawing/2014/main" id="{6198833B-5E5F-0225-88E5-A53C227CBA34}"/>
              </a:ext>
            </a:extLst>
          </p:cNvPr>
          <p:cNvSpPr txBox="1">
            <a:spLocks/>
          </p:cNvSpPr>
          <p:nvPr/>
        </p:nvSpPr>
        <p:spPr>
          <a:xfrm>
            <a:off x="838199" y="290359"/>
            <a:ext cx="10515600" cy="8667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0070C0"/>
                </a:solidFill>
                <a:latin typeface="+mn-lt"/>
              </a:rPr>
              <a:t>Một</a:t>
            </a:r>
            <a:r>
              <a:rPr lang="en-US" sz="3200" b="1" dirty="0">
                <a:solidFill>
                  <a:srgbClr val="0070C0"/>
                </a:solidFill>
                <a:latin typeface="+mn-lt"/>
              </a:rPr>
              <a:t> </a:t>
            </a:r>
            <a:r>
              <a:rPr lang="en-US" sz="3200" b="1" dirty="0" err="1">
                <a:solidFill>
                  <a:srgbClr val="0070C0"/>
                </a:solidFill>
                <a:latin typeface="+mn-lt"/>
              </a:rPr>
              <a:t>số</a:t>
            </a:r>
            <a:r>
              <a:rPr lang="en-US" sz="3200" b="1" dirty="0">
                <a:solidFill>
                  <a:srgbClr val="0070C0"/>
                </a:solidFill>
                <a:latin typeface="+mn-lt"/>
              </a:rPr>
              <a:t> </a:t>
            </a:r>
            <a:r>
              <a:rPr lang="en-US" sz="3200" b="1" dirty="0" err="1">
                <a:solidFill>
                  <a:srgbClr val="0070C0"/>
                </a:solidFill>
                <a:latin typeface="+mn-lt"/>
              </a:rPr>
              <a:t>hình</a:t>
            </a:r>
            <a:r>
              <a:rPr lang="en-US" sz="3200" b="1" dirty="0">
                <a:solidFill>
                  <a:srgbClr val="0070C0"/>
                </a:solidFill>
                <a:latin typeface="+mn-lt"/>
              </a:rPr>
              <a:t> </a:t>
            </a:r>
            <a:r>
              <a:rPr lang="en-US" sz="3200" b="1" dirty="0" err="1">
                <a:solidFill>
                  <a:srgbClr val="0070C0"/>
                </a:solidFill>
                <a:latin typeface="+mn-lt"/>
              </a:rPr>
              <a:t>ảnh</a:t>
            </a:r>
            <a:endParaRPr lang="en-US" sz="3200" b="1" dirty="0">
              <a:latin typeface="+mn-lt"/>
            </a:endParaRPr>
          </a:p>
        </p:txBody>
      </p:sp>
    </p:spTree>
    <p:extLst>
      <p:ext uri="{BB962C8B-B14F-4D97-AF65-F5344CB8AC3E}">
        <p14:creationId xmlns:p14="http://schemas.microsoft.com/office/powerpoint/2010/main" val="293918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635"/>
            <a:ext cx="10515600" cy="662164"/>
          </a:xfrm>
        </p:spPr>
        <p:txBody>
          <a:bodyPr/>
          <a:lstStyle/>
          <a:p>
            <a:pPr algn="ctr"/>
            <a:r>
              <a:rPr lang="en-US" sz="3600" b="1" dirty="0" err="1">
                <a:solidFill>
                  <a:srgbClr val="0070C0"/>
                </a:solidFill>
                <a:latin typeface="+mn-lt"/>
              </a:rPr>
              <a:t>Thuận</a:t>
            </a:r>
            <a:r>
              <a:rPr lang="en-US" sz="3600" b="1" dirty="0">
                <a:solidFill>
                  <a:srgbClr val="0070C0"/>
                </a:solidFill>
                <a:latin typeface="+mn-lt"/>
              </a:rPr>
              <a:t> </a:t>
            </a:r>
            <a:r>
              <a:rPr lang="en-US" sz="3600" b="1" dirty="0" err="1">
                <a:solidFill>
                  <a:srgbClr val="0070C0"/>
                </a:solidFill>
                <a:latin typeface="+mn-lt"/>
              </a:rPr>
              <a:t>lợi</a:t>
            </a:r>
            <a:r>
              <a:rPr lang="en-US" sz="3600" b="1" dirty="0">
                <a:solidFill>
                  <a:srgbClr val="0070C0"/>
                </a:solidFill>
                <a:latin typeface="+mn-lt"/>
              </a:rPr>
              <a:t> - </a:t>
            </a:r>
            <a:r>
              <a:rPr lang="en-US" sz="3600" b="1" dirty="0" err="1">
                <a:solidFill>
                  <a:srgbClr val="0070C0"/>
                </a:solidFill>
                <a:latin typeface="+mn-lt"/>
              </a:rPr>
              <a:t>Khó</a:t>
            </a:r>
            <a:r>
              <a:rPr lang="en-US" sz="3600" b="1" dirty="0">
                <a:solidFill>
                  <a:srgbClr val="0070C0"/>
                </a:solidFill>
                <a:latin typeface="+mn-lt"/>
              </a:rPr>
              <a:t> </a:t>
            </a:r>
            <a:r>
              <a:rPr lang="en-US" sz="3600" b="1" dirty="0" err="1">
                <a:solidFill>
                  <a:srgbClr val="0070C0"/>
                </a:solidFill>
                <a:latin typeface="+mn-lt"/>
              </a:rPr>
              <a:t>khăn</a:t>
            </a:r>
            <a:endParaRPr lang="en-US" sz="3600" b="1" dirty="0">
              <a:solidFill>
                <a:srgbClr val="0070C0"/>
              </a:solidFill>
              <a:latin typeface="+mn-lt"/>
            </a:endParaRPr>
          </a:p>
        </p:txBody>
      </p:sp>
      <p:sp>
        <p:nvSpPr>
          <p:cNvPr id="3" name="Content Placeholder 2"/>
          <p:cNvSpPr>
            <a:spLocks noGrp="1"/>
          </p:cNvSpPr>
          <p:nvPr>
            <p:ph idx="1"/>
          </p:nvPr>
        </p:nvSpPr>
        <p:spPr>
          <a:xfrm>
            <a:off x="650158" y="643467"/>
            <a:ext cx="10891684" cy="5093230"/>
          </a:xfrm>
        </p:spPr>
        <p:txBody>
          <a:bodyPr>
            <a:noAutofit/>
          </a:bodyPr>
          <a:lstStyle/>
          <a:p>
            <a:pPr marL="0" indent="0">
              <a:lnSpc>
                <a:spcPct val="100000"/>
              </a:lnSpc>
              <a:spcBef>
                <a:spcPts val="600"/>
              </a:spcBef>
              <a:buNone/>
            </a:pPr>
            <a:r>
              <a:rPr lang="vi-VN" b="1" dirty="0">
                <a:solidFill>
                  <a:srgbClr val="0070C0"/>
                </a:solidFill>
                <a:ea typeface="+mj-ea"/>
                <a:cs typeface="+mj-cs"/>
              </a:rPr>
              <a:t>Thuận lợi</a:t>
            </a:r>
          </a:p>
          <a:p>
            <a:pPr lvl="1">
              <a:lnSpc>
                <a:spcPct val="100000"/>
              </a:lnSpc>
              <a:spcBef>
                <a:spcPts val="600"/>
              </a:spcBef>
            </a:pPr>
            <a:r>
              <a:rPr lang="vi-VN" dirty="0">
                <a:latin typeface="Calibri" panose="020F0502020204030204" pitchFamily="34" charset="0"/>
                <a:cs typeface="Calibri" panose="020F0502020204030204" pitchFamily="34" charset="0"/>
              </a:rPr>
              <a:t>UBND các cấp quan tâm và hỗ trợ tổ chức các buổi sàng lọc cộng đồng</a:t>
            </a:r>
          </a:p>
          <a:p>
            <a:pPr lvl="1">
              <a:lnSpc>
                <a:spcPct val="100000"/>
              </a:lnSpc>
              <a:spcBef>
                <a:spcPts val="600"/>
              </a:spcBef>
            </a:pPr>
            <a:r>
              <a:rPr lang="vi-VN" dirty="0">
                <a:latin typeface="Calibri" panose="020F0502020204030204" pitchFamily="34" charset="0"/>
                <a:cs typeface="Calibri" panose="020F0502020204030204" pitchFamily="34" charset="0"/>
              </a:rPr>
              <a:t>Sở Y tế, CDC và Ban quản lý dự án chỉ đạo và hỗ trợ kịp thời trong việc định hướng hoạt động, triển khai </a:t>
            </a:r>
          </a:p>
          <a:p>
            <a:pPr lvl="1">
              <a:lnSpc>
                <a:spcPct val="100000"/>
              </a:lnSpc>
              <a:spcBef>
                <a:spcPts val="600"/>
              </a:spcBef>
            </a:pPr>
            <a:r>
              <a:rPr lang="vi-VN" dirty="0">
                <a:latin typeface="Calibri" panose="020F0502020204030204" pitchFamily="34" charset="0"/>
                <a:cs typeface="Calibri" panose="020F0502020204030204" pitchFamily="34" charset="0"/>
              </a:rPr>
              <a:t>Sự phối hợp chặt chẽ với Khoa Truyền thông và Khoa Xét nghiệm của CDC, TTYT quận/huyện và các TYT xã/phường</a:t>
            </a:r>
          </a:p>
          <a:p>
            <a:pPr lvl="1">
              <a:lnSpc>
                <a:spcPct val="100000"/>
              </a:lnSpc>
              <a:spcBef>
                <a:spcPts val="600"/>
              </a:spcBef>
            </a:pPr>
            <a:r>
              <a:rPr lang="vi-VN" dirty="0">
                <a:latin typeface="Calibri" panose="020F0502020204030204" pitchFamily="34" charset="0"/>
                <a:cs typeface="Calibri" panose="020F0502020204030204" pitchFamily="34" charset="0"/>
              </a:rPr>
              <a:t>Khoa SKSS đã có nhiều kinh nghiệm trong việc tổ chức sàng lọc cộng đồng</a:t>
            </a:r>
            <a:endParaRPr lang="vi-VN" sz="1800" dirty="0">
              <a:latin typeface="Calibri" panose="020F0502020204030204" pitchFamily="34" charset="0"/>
              <a:cs typeface="Calibri" panose="020F0502020204030204" pitchFamily="34" charset="0"/>
            </a:endParaRPr>
          </a:p>
          <a:p>
            <a:pPr marL="0" indent="0">
              <a:lnSpc>
                <a:spcPct val="100000"/>
              </a:lnSpc>
              <a:spcBef>
                <a:spcPts val="600"/>
              </a:spcBef>
              <a:buNone/>
            </a:pPr>
            <a:endParaRPr lang="vi-VN" sz="1050" b="1" dirty="0">
              <a:solidFill>
                <a:srgbClr val="0070C0"/>
              </a:solidFill>
              <a:latin typeface="+mj-lt"/>
              <a:cs typeface="Times New Roman" panose="02020603050405020304" pitchFamily="18" charset="0"/>
            </a:endParaRPr>
          </a:p>
          <a:p>
            <a:pPr marL="0" indent="0">
              <a:lnSpc>
                <a:spcPct val="100000"/>
              </a:lnSpc>
              <a:spcBef>
                <a:spcPts val="600"/>
              </a:spcBef>
              <a:buNone/>
            </a:pPr>
            <a:r>
              <a:rPr lang="vi-VN" b="1" dirty="0">
                <a:solidFill>
                  <a:srgbClr val="0070C0"/>
                </a:solidFill>
                <a:ea typeface="+mj-ea"/>
                <a:cs typeface="+mj-cs"/>
              </a:rPr>
              <a:t>Khó khăn</a:t>
            </a:r>
          </a:p>
          <a:p>
            <a:pPr lvl="1">
              <a:lnSpc>
                <a:spcPct val="100000"/>
              </a:lnSpc>
              <a:spcBef>
                <a:spcPts val="600"/>
              </a:spcBef>
            </a:pPr>
            <a:r>
              <a:rPr lang="vi-VN" dirty="0">
                <a:latin typeface="Calibri" panose="020F0502020204030204" pitchFamily="34" charset="0"/>
                <a:cs typeface="Calibri" panose="020F0502020204030204" pitchFamily="34" charset="0"/>
              </a:rPr>
              <a:t>Một bộ phận người dân nói chung và phụ nữ nói riêng vẫn chưa hiểu rõ về UTCTC và những lợi ích của việc sàng lọc sớm ung thư CTC nên việc truyền thông đóng vai trò rất quan trọng để thúc đẩy phụ nữ tham gia chương trình sàng lọc</a:t>
            </a:r>
          </a:p>
          <a:p>
            <a:pPr lvl="1">
              <a:lnSpc>
                <a:spcPct val="100000"/>
              </a:lnSpc>
              <a:spcBef>
                <a:spcPts val="600"/>
              </a:spcBef>
            </a:pPr>
            <a:r>
              <a:rPr lang="vi-VN" dirty="0">
                <a:latin typeface="Calibri" panose="020F0502020204030204" pitchFamily="34" charset="0"/>
                <a:cs typeface="Calibri" panose="020F0502020204030204" pitchFamily="34" charset="0"/>
              </a:rPr>
              <a:t>Việc dụng phần mềm YTCS và bố trí trình chiếu video tại các điểm tổ chức sự kiện sàng lọc còn gặp một số khó khăn do đường truyền internet và cơ sở vật chất chưa đáp ứng yêu cầu </a:t>
            </a:r>
          </a:p>
        </p:txBody>
      </p:sp>
    </p:spTree>
    <p:extLst>
      <p:ext uri="{BB962C8B-B14F-4D97-AF65-F5344CB8AC3E}">
        <p14:creationId xmlns:p14="http://schemas.microsoft.com/office/powerpoint/2010/main" val="235308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a:solidFill>
                  <a:srgbClr val="0070C0"/>
                </a:solidFill>
                <a:latin typeface="+mn-lt"/>
              </a:rPr>
              <a:t>Bài học kinh nghiệm và kết luận</a:t>
            </a:r>
            <a:endParaRPr lang="en-US" sz="3600" b="1" dirty="0">
              <a:solidFill>
                <a:srgbClr val="0070C0"/>
              </a:solidFill>
              <a:latin typeface="+mn-lt"/>
            </a:endParaRPr>
          </a:p>
        </p:txBody>
      </p:sp>
      <p:sp>
        <p:nvSpPr>
          <p:cNvPr id="3" name="Content Placeholder 2"/>
          <p:cNvSpPr>
            <a:spLocks noGrp="1"/>
          </p:cNvSpPr>
          <p:nvPr>
            <p:ph idx="1"/>
          </p:nvPr>
        </p:nvSpPr>
        <p:spPr/>
        <p:txBody>
          <a:bodyPr>
            <a:normAutofit/>
          </a:bodyPr>
          <a:lstStyle/>
          <a:p>
            <a:r>
              <a:rPr lang="vi-VN" sz="2400" dirty="0">
                <a:latin typeface="Calibri" panose="020F0502020204030204" pitchFamily="34" charset="0"/>
                <a:cs typeface="Calibri" panose="020F0502020204030204" pitchFamily="34" charset="0"/>
              </a:rPr>
              <a:t>Tăng cường các hoạt động truyền thông: truyền thông bằng video nen được thực hiện trong và trước ngày tổ chức sàng lọc</a:t>
            </a:r>
          </a:p>
          <a:p>
            <a:r>
              <a:rPr lang="vi-VN" sz="2400" dirty="0">
                <a:latin typeface="Calibri" panose="020F0502020204030204" pitchFamily="34" charset="0"/>
                <a:cs typeface="Calibri" panose="020F0502020204030204" pitchFamily="34" charset="0"/>
              </a:rPr>
              <a:t>Tổ chức truyền thông theo nhóm để tăng hiệu quả và tối ưu nguồn lực</a:t>
            </a:r>
          </a:p>
          <a:p>
            <a:r>
              <a:rPr lang="vi-VN" sz="2400" dirty="0">
                <a:latin typeface="Calibri" panose="020F0502020204030204" pitchFamily="34" charset="0"/>
                <a:cs typeface="Calibri" panose="020F0502020204030204" pitchFamily="34" charset="0"/>
              </a:rPr>
              <a:t>NVYT sử dụng công cụ trực quan (hình, video) hướng dẫn việc lấy mẫu cho phụ nữ sẽ hiệu quả hơn</a:t>
            </a:r>
          </a:p>
          <a:p>
            <a:r>
              <a:rPr lang="vi-VN" sz="2400" dirty="0">
                <a:latin typeface="Calibri" panose="020F0502020204030204" pitchFamily="34" charset="0"/>
                <a:cs typeface="Calibri" panose="020F0502020204030204" pitchFamily="34" charset="0"/>
              </a:rPr>
              <a:t>Việc triển khai mô hình sàng lọc trong dự án là rất hiệu quả, thuận lợi cho NVYT và người dân</a:t>
            </a:r>
          </a:p>
          <a:p>
            <a:r>
              <a:rPr lang="vi-VN" sz="2400" dirty="0">
                <a:latin typeface="Calibri" panose="020F0502020204030204" pitchFamily="34" charset="0"/>
                <a:cs typeface="Calibri" panose="020F0502020204030204" pitchFamily="34" charset="0"/>
              </a:rPr>
              <a:t>Chương trình sàng lọc UT CTC sử dụng xét nghiệm HPV DNA có thể được kết hợp với các chương trình khám bệnh phụ khoa khác</a:t>
            </a:r>
          </a:p>
          <a:p>
            <a:r>
              <a:rPr lang="vi-VN" sz="2400" dirty="0">
                <a:latin typeface="Calibri" panose="020F0502020204030204" pitchFamily="34" charset="0"/>
                <a:cs typeface="Calibri" panose="020F0502020204030204" pitchFamily="34" charset="0"/>
              </a:rPr>
              <a:t>Mong muốn nhân rộng mô hình sàng lọc của dự án, để tất cả phụ nữ từ 25-65 tuổi trên toàn thành phố và trên cả nước được tham gia</a:t>
            </a:r>
          </a:p>
          <a:p>
            <a:endParaRPr lang="vi-VN" dirty="0"/>
          </a:p>
          <a:p>
            <a:endParaRPr lang="vi-VN" dirty="0"/>
          </a:p>
          <a:p>
            <a:endParaRPr lang="vi-VN" dirty="0"/>
          </a:p>
        </p:txBody>
      </p:sp>
    </p:spTree>
    <p:extLst>
      <p:ext uri="{BB962C8B-B14F-4D97-AF65-F5344CB8AC3E}">
        <p14:creationId xmlns:p14="http://schemas.microsoft.com/office/powerpoint/2010/main" val="4282364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0" y="878990"/>
            <a:ext cx="6502400" cy="1325563"/>
          </a:xfrm>
        </p:spPr>
        <p:txBody>
          <a:bodyPr/>
          <a:lstStyle/>
          <a:p>
            <a:r>
              <a:rPr lang="en-US" b="1" i="1" dirty="0">
                <a:solidFill>
                  <a:srgbClr val="00B0F0"/>
                </a:solidFill>
                <a:cs typeface="Times New Roman" panose="02020603050405020304" pitchFamily="18" charset="0"/>
              </a:rPr>
              <a:t>Trân trọng </a:t>
            </a:r>
            <a:r>
              <a:rPr lang="en-US" b="1" i="1">
                <a:solidFill>
                  <a:srgbClr val="00B0F0"/>
                </a:solidFill>
                <a:cs typeface="Times New Roman" panose="02020603050405020304" pitchFamily="18" charset="0"/>
              </a:rPr>
              <a:t>cảm ơn !</a:t>
            </a:r>
            <a:endParaRPr lang="en-US" b="1" i="1" dirty="0">
              <a:solidFill>
                <a:srgbClr val="00B0F0"/>
              </a:solidFill>
              <a:cs typeface="Times New Roman" panose="02020603050405020304" pitchFamily="18" charset="0"/>
            </a:endParaRPr>
          </a:p>
        </p:txBody>
      </p:sp>
      <p:pic>
        <p:nvPicPr>
          <p:cNvPr id="4" name="Content Placeholder 3">
            <a:extLst>
              <a:ext uri="{FF2B5EF4-FFF2-40B4-BE49-F238E27FC236}">
                <a16:creationId xmlns:a16="http://schemas.microsoft.com/office/drawing/2014/main" id="{A76F961F-A6BA-81D3-81FC-22B55A6B6995}"/>
              </a:ext>
            </a:extLst>
          </p:cNvPr>
          <p:cNvPicPr>
            <a:picLocks noGrp="1" noChangeAspect="1"/>
          </p:cNvPicPr>
          <p:nvPr>
            <p:ph idx="1"/>
          </p:nvPr>
        </p:nvPicPr>
        <p:blipFill>
          <a:blip r:embed="rId2"/>
          <a:stretch>
            <a:fillRect/>
          </a:stretch>
        </p:blipFill>
        <p:spPr>
          <a:xfrm>
            <a:off x="1882428" y="2890762"/>
            <a:ext cx="5786733" cy="2867761"/>
          </a:xfrm>
          <a:prstGeom prst="rect">
            <a:avLst/>
          </a:prstGeom>
        </p:spPr>
      </p:pic>
    </p:spTree>
    <p:extLst>
      <p:ext uri="{BB962C8B-B14F-4D97-AF65-F5344CB8AC3E}">
        <p14:creationId xmlns:p14="http://schemas.microsoft.com/office/powerpoint/2010/main" val="530810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9EF62B87021448D745F43C4B11C16" ma:contentTypeVersion="22" ma:contentTypeDescription="Create a new document." ma:contentTypeScope="" ma:versionID="c4f4c75b41a74be3bc7eadaa1e08eaa0">
  <xsd:schema xmlns:xsd="http://www.w3.org/2001/XMLSchema" xmlns:xs="http://www.w3.org/2001/XMLSchema" xmlns:p="http://schemas.microsoft.com/office/2006/metadata/properties" xmlns:ns2="5a1bbd72-f46e-43f3-8f72-2623deb0c047" xmlns:ns3="10c4dcad-8d39-4939-b489-2456ead71196" targetNamespace="http://schemas.microsoft.com/office/2006/metadata/properties" ma:root="true" ma:fieldsID="19aeccfb4ad5f60af311e43ed47fa701" ns2:_="" ns3:_="">
    <xsd:import namespace="5a1bbd72-f46e-43f3-8f72-2623deb0c047"/>
    <xsd:import namespace="10c4dcad-8d39-4939-b489-2456ead71196"/>
    <xsd:element name="properties">
      <xsd:complexType>
        <xsd:sequence>
          <xsd:element name="documentManagement">
            <xsd:complexType>
              <xsd:all>
                <xsd:element ref="ns2:SharedWithUsers"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bbd72-f46e-43f3-8f72-2623deb0c047"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91e9d6-a12c-4c86-87cb-8721f0ea6f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c4dcad-8d39-4939-b489-2456ead71196" elementFormDefault="qualified">
    <xsd:import namespace="http://schemas.microsoft.com/office/2006/documentManagement/types"/>
    <xsd:import namespace="http://schemas.microsoft.com/office/infopath/2007/PartnerControls"/>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b0a597-f2ee-4da4-9caf-9ff717947869}" ma:internalName="TaxCatchAll" ma:showField="CatchAllData" ma:web="10c4dcad-8d39-4939-b489-2456ead711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1B2757-F542-4082-BFE1-62F861A66574}"/>
</file>

<file path=customXml/itemProps2.xml><?xml version="1.0" encoding="utf-8"?>
<ds:datastoreItem xmlns:ds="http://schemas.openxmlformats.org/officeDocument/2006/customXml" ds:itemID="{E729A01D-3257-4525-9B28-F0A01A3601F0}"/>
</file>

<file path=docMetadata/LabelInfo.xml><?xml version="1.0" encoding="utf-8"?>
<clbl:labelList xmlns:clbl="http://schemas.microsoft.com/office/2020/mipLabelMetadata">
  <clbl:label id="{8277b9de-ec8d-46a4-9b63-4b30e2b6c9a1}" enabled="0" method="" siteId="{8277b9de-ec8d-46a4-9b63-4b30e2b6c9a1}" removed="1"/>
</clbl:labelList>
</file>

<file path=docProps/app.xml><?xml version="1.0" encoding="utf-8"?>
<Properties xmlns="http://schemas.openxmlformats.org/officeDocument/2006/extended-properties" xmlns:vt="http://schemas.openxmlformats.org/officeDocument/2006/docPropsVTypes">
  <Template>Facet</Template>
  <TotalTime>1607</TotalTime>
  <Words>834</Words>
  <Application>Microsoft Macintosh PowerPoint</Application>
  <PresentationFormat>Widescreen</PresentationFormat>
  <Paragraphs>50</Paragraphs>
  <Slides>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Aptos</vt:lpstr>
      <vt:lpstr>Aptos Display</vt:lpstr>
      <vt:lpstr>Arial</vt:lpstr>
      <vt:lpstr>Calibri</vt:lpstr>
      <vt:lpstr>Times New Roman</vt:lpstr>
      <vt:lpstr>Wingdings</vt:lpstr>
      <vt:lpstr>Office Theme</vt:lpstr>
      <vt:lpstr>PowerPoint Presentation</vt:lpstr>
      <vt:lpstr>Vai trò của Khoa SKSS trong chương trình  xét nghiệm HPV DNA sàng lọc UTCTC</vt:lpstr>
      <vt:lpstr>PowerPoint Presentation</vt:lpstr>
      <vt:lpstr>Kết quả chương trình sàng lọc cộng đồng  do CDC thực hiện</vt:lpstr>
      <vt:lpstr>PowerPoint Presentation</vt:lpstr>
      <vt:lpstr>Thuận lợi - Khó khăn</vt:lpstr>
      <vt:lpstr>Bài học kinh nghiệm và kết luận</vt:lpstr>
      <vt:lpstr>Trân trọng cảm ơn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Anh Nguyen</cp:lastModifiedBy>
  <cp:revision>117</cp:revision>
  <dcterms:created xsi:type="dcterms:W3CDTF">2024-07-22T07:00:25Z</dcterms:created>
  <dcterms:modified xsi:type="dcterms:W3CDTF">2024-08-20T07:54:49Z</dcterms:modified>
</cp:coreProperties>
</file>